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8" r:id="rId2"/>
    <p:sldId id="259" r:id="rId3"/>
    <p:sldId id="260" r:id="rId4"/>
    <p:sldId id="263" r:id="rId5"/>
    <p:sldId id="325" r:id="rId6"/>
    <p:sldId id="261" r:id="rId7"/>
    <p:sldId id="327" r:id="rId8"/>
    <p:sldId id="262" r:id="rId9"/>
    <p:sldId id="264" r:id="rId10"/>
    <p:sldId id="265" r:id="rId11"/>
    <p:sldId id="326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7" r:id="rId26"/>
    <p:sldId id="298" r:id="rId27"/>
    <p:sldId id="299" r:id="rId28"/>
    <p:sldId id="300" r:id="rId29"/>
    <p:sldId id="301" r:id="rId30"/>
    <p:sldId id="303" r:id="rId31"/>
    <p:sldId id="304" r:id="rId32"/>
    <p:sldId id="305" r:id="rId33"/>
    <p:sldId id="306" r:id="rId34"/>
    <p:sldId id="307" r:id="rId35"/>
    <p:sldId id="308" r:id="rId36"/>
    <p:sldId id="324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266" r:id="rId52"/>
    <p:sldId id="302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24" autoAdjust="0"/>
  </p:normalViewPr>
  <p:slideViewPr>
    <p:cSldViewPr snapToGrid="0">
      <p:cViewPr varScale="1">
        <p:scale>
          <a:sx n="70" d="100"/>
          <a:sy n="70" d="100"/>
        </p:scale>
        <p:origin x="13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7A93C-3455-4E4C-9121-582B06BBAA09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C87A8-CFBF-41D3-B6D1-EF07153A4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6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C87A8-CFBF-41D3-B6D1-EF07153A4B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06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C87A8-CFBF-41D3-B6D1-EF07153A4B4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904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C87A8-CFBF-41D3-B6D1-EF07153A4B4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C87A8-CFBF-41D3-B6D1-EF07153A4B4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77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算术平均值受数值大的数影响较大，几何平均值每个数的影响比较均匀，性能均衡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C87A8-CFBF-41D3-B6D1-EF07153A4B4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410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26347-D297-4CC2-BB80-4979A5A3FD92}" type="datetime3">
              <a:rPr lang="zh-CN" altLang="en-US" smtClean="0">
                <a:solidFill>
                  <a:srgbClr val="000000"/>
                </a:solidFill>
              </a:rPr>
              <a:t>2023年9月5日星期二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69E08B-41E4-42FF-B216-A0BA4194A96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2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D92B6-847C-404D-96FA-D82178555B9D}" type="datetime3">
              <a:rPr lang="zh-CN" altLang="en-US" smtClean="0">
                <a:solidFill>
                  <a:srgbClr val="000000"/>
                </a:solidFill>
              </a:rPr>
              <a:t>2023年9月5日星期二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0C0A82-4982-4DA8-BF14-BC0CDCACEA0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2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211455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9125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C4B31-90DE-4023-AB1D-CF006F4B909A}" type="datetime3">
              <a:rPr lang="zh-CN" altLang="en-US" smtClean="0">
                <a:solidFill>
                  <a:srgbClr val="000000"/>
                </a:solidFill>
              </a:rPr>
              <a:t>2023年9月5日星期二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0CD8C8-3F49-4017-97DB-A35E4F4544F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2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8F50D-2DF5-441E-B595-31B65413CA0A}" type="datetime3">
              <a:rPr lang="zh-CN" altLang="en-US" smtClean="0">
                <a:solidFill>
                  <a:srgbClr val="000000"/>
                </a:solidFill>
              </a:rPr>
              <a:t>2023年9月5日星期二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8E32E0-4F7A-4C51-A07F-A32EBD8C5A5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3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A3DD5-5396-4006-AB4C-87CAFA69FA87}" type="datetime3">
              <a:rPr lang="zh-CN" altLang="en-US" smtClean="0">
                <a:solidFill>
                  <a:srgbClr val="000000"/>
                </a:solidFill>
              </a:rPr>
              <a:t>2023年9月5日星期二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6881CA-77E4-47A2-BDBA-2EE13C56C49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1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4953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4953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347D7-27DA-48B4-BE3E-3783A93D922F}" type="datetime3">
              <a:rPr lang="zh-CN" altLang="en-US" smtClean="0">
                <a:solidFill>
                  <a:srgbClr val="000000"/>
                </a:solidFill>
              </a:rPr>
              <a:t>2023年9月5日星期二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13F82-F088-4D86-B756-41253263ACA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19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F618B-5690-4DCC-8755-C8992E9508AA}" type="datetime3">
              <a:rPr lang="zh-CN" altLang="en-US" smtClean="0">
                <a:solidFill>
                  <a:srgbClr val="000000"/>
                </a:solidFill>
              </a:rPr>
              <a:t>2023年9月5日星期二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948D50-6558-47A0-9E43-173458B88CE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6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4E106-FB49-469E-ADBB-1CC2E09D2FC0}" type="datetime3">
              <a:rPr lang="zh-CN" altLang="en-US" smtClean="0">
                <a:solidFill>
                  <a:srgbClr val="000000"/>
                </a:solidFill>
              </a:rPr>
              <a:t>2023年9月5日星期二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AC56E-9F38-4A2A-A655-530BFCF9D27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3B698-C342-4256-AF38-7F62A2A9D2D5}" type="datetime3">
              <a:rPr lang="zh-CN" altLang="en-US" smtClean="0">
                <a:solidFill>
                  <a:srgbClr val="000000"/>
                </a:solidFill>
              </a:rPr>
              <a:t>2023年9月5日星期二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C1F71B-101D-4B1E-8276-752D3DFB6DA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2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955F0-967F-4F95-8E53-8E00A8AD813A}" type="datetime3">
              <a:rPr lang="zh-CN" altLang="en-US" smtClean="0">
                <a:solidFill>
                  <a:srgbClr val="000000"/>
                </a:solidFill>
              </a:rPr>
              <a:t>2023年9月5日星期二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A35CD9-00FA-42F6-ADAB-D35EB55F2D9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7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153BF-35EB-4C2A-8FE5-138F9E90B205}" type="datetime3">
              <a:rPr lang="zh-CN" altLang="en-US" smtClean="0">
                <a:solidFill>
                  <a:srgbClr val="000000"/>
                </a:solidFill>
              </a:rPr>
              <a:t>2023年9月5日星期二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A6B5B8-3781-4543-A153-270FB8735D9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3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2D2F4"/>
            </a:gs>
            <a:gs pos="50000">
              <a:srgbClr val="FFFFFF"/>
            </a:gs>
            <a:gs pos="100000">
              <a:srgbClr val="FFFF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244B10-186D-4C4E-AA9F-7F34D9AD7760}" type="datetime3">
              <a:rPr kumimoji="1" lang="zh-CN" altLang="en-US" smtClean="0">
                <a:solidFill>
                  <a:srgbClr val="000000"/>
                </a:solidFill>
              </a:rPr>
              <a:t>2023年9月5日星期二</a:t>
            </a:fld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14600" y="6477000"/>
            <a:ext cx="40386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6109F8-6206-420F-ADE8-3F4B086AE4E7}" type="slidenum">
              <a:rPr kumimoji="1"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0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04665" y="733568"/>
            <a:ext cx="6670344" cy="685799"/>
          </a:xfr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第</a:t>
            </a:r>
            <a:r>
              <a:rPr lang="en-US" altLang="zh-CN" sz="4000" b="1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4000" b="1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章 量化分析设计基础</a:t>
            </a:r>
            <a:endParaRPr lang="zh-CN" altLang="en-US" sz="4000" b="1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1504665" y="2000250"/>
            <a:ext cx="6670344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10000"/>
              </a:spcBef>
              <a:spcAft>
                <a:spcPct val="0"/>
              </a:spcAft>
            </a:pPr>
            <a:r>
              <a:rPr lang="en-US" altLang="zh-CN" sz="2800" dirty="0" smtClean="0">
                <a:latin typeface="Arial" panose="020B0604020202020204" pitchFamily="34" charset="0"/>
                <a:ea typeface="楷体_GB2312" pitchFamily="49" charset="-122"/>
              </a:rPr>
              <a:t>1.1 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引言</a:t>
            </a:r>
          </a:p>
          <a:p>
            <a:pPr eaLnBrk="1" fontAlgn="base" hangingPunct="1">
              <a:spcBef>
                <a:spcPct val="10000"/>
              </a:spcBef>
              <a:spcAft>
                <a:spcPct val="0"/>
              </a:spcAft>
            </a:pPr>
            <a:r>
              <a:rPr lang="en-US" altLang="zh-CN" sz="2800" dirty="0" smtClean="0">
                <a:latin typeface="Arial" panose="020B0604020202020204" pitchFamily="34" charset="0"/>
                <a:ea typeface="楷体_GB2312" pitchFamily="49" charset="-122"/>
              </a:rPr>
              <a:t>1.2 </a:t>
            </a:r>
            <a:r>
              <a:rPr lang="zh-CN" altLang="en-US" sz="2800" dirty="0" smtClean="0">
                <a:latin typeface="Arial" panose="020B0604020202020204" pitchFamily="34" charset="0"/>
                <a:ea typeface="楷体_GB2312" pitchFamily="49" charset="-122"/>
              </a:rPr>
              <a:t>计算机分类</a:t>
            </a:r>
            <a:endParaRPr lang="zh-CN" altLang="en-US" sz="2800" dirty="0">
              <a:latin typeface="Arial" panose="020B0604020202020204" pitchFamily="34" charset="0"/>
              <a:ea typeface="楷体_GB2312" pitchFamily="49" charset="-122"/>
            </a:endParaRPr>
          </a:p>
          <a:p>
            <a:pPr eaLnBrk="1" fontAlgn="base" hangingPunct="1">
              <a:spcBef>
                <a:spcPct val="10000"/>
              </a:spcBef>
              <a:spcAft>
                <a:spcPct val="0"/>
              </a:spcAft>
            </a:pPr>
            <a:r>
              <a:rPr lang="en-US" altLang="zh-CN" sz="2800" dirty="0" smtClean="0">
                <a:latin typeface="Arial" panose="020B0604020202020204" pitchFamily="34" charset="0"/>
                <a:ea typeface="楷体_GB2312" pitchFamily="49" charset="-122"/>
              </a:rPr>
              <a:t>1.3 </a:t>
            </a:r>
            <a:r>
              <a:rPr lang="zh-CN" altLang="en-US" sz="2800" dirty="0" smtClean="0">
                <a:latin typeface="Arial" panose="020B0604020202020204" pitchFamily="34" charset="0"/>
                <a:ea typeface="楷体_GB2312" pitchFamily="49" charset="-122"/>
              </a:rPr>
              <a:t>体系结构定义</a:t>
            </a:r>
            <a:endParaRPr lang="zh-CN" altLang="en-US" sz="2800" dirty="0">
              <a:latin typeface="Arial" panose="020B0604020202020204" pitchFamily="34" charset="0"/>
              <a:ea typeface="楷体_GB2312" pitchFamily="49" charset="-122"/>
            </a:endParaRPr>
          </a:p>
          <a:p>
            <a:pPr eaLnBrk="1" fontAlgn="base" hangingPunct="1">
              <a:spcBef>
                <a:spcPct val="10000"/>
              </a:spcBef>
              <a:spcAft>
                <a:spcPct val="0"/>
              </a:spcAft>
            </a:pPr>
            <a:r>
              <a:rPr lang="en-US" altLang="zh-CN" sz="2800" dirty="0" smtClean="0">
                <a:latin typeface="Arial" panose="020B0604020202020204" pitchFamily="34" charset="0"/>
                <a:ea typeface="楷体_GB2312" pitchFamily="49" charset="-122"/>
              </a:rPr>
              <a:t>1.4 </a:t>
            </a:r>
            <a:r>
              <a:rPr lang="zh-CN" altLang="en-US" sz="2800" dirty="0" smtClean="0">
                <a:latin typeface="Arial" panose="020B0604020202020204" pitchFamily="34" charset="0"/>
                <a:ea typeface="楷体_GB2312" pitchFamily="49" charset="-122"/>
              </a:rPr>
              <a:t>技术趋势</a:t>
            </a:r>
            <a:endParaRPr lang="en-US" altLang="zh-CN" sz="2800" dirty="0" smtClean="0">
              <a:latin typeface="Arial" panose="020B0604020202020204" pitchFamily="34" charset="0"/>
              <a:ea typeface="楷体_GB2312" pitchFamily="49" charset="-122"/>
            </a:endParaRPr>
          </a:p>
          <a:p>
            <a:pPr eaLnBrk="1" fontAlgn="base" hangingPunct="1">
              <a:spcBef>
                <a:spcPct val="10000"/>
              </a:spcBef>
              <a:spcAft>
                <a:spcPct val="0"/>
              </a:spcAft>
            </a:pPr>
            <a:r>
              <a:rPr lang="en-US" altLang="zh-CN" sz="2800" dirty="0" smtClean="0">
                <a:latin typeface="Arial" panose="020B0604020202020204" pitchFamily="34" charset="0"/>
                <a:ea typeface="楷体_GB2312" pitchFamily="49" charset="-122"/>
              </a:rPr>
              <a:t>1.5 IC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功耗</a:t>
            </a:r>
          </a:p>
          <a:p>
            <a:pPr eaLnBrk="1" fontAlgn="base" hangingPunct="1">
              <a:spcBef>
                <a:spcPct val="10000"/>
              </a:spcBef>
              <a:spcAft>
                <a:spcPct val="0"/>
              </a:spcAft>
            </a:pPr>
            <a:r>
              <a:rPr lang="en-US" altLang="zh-CN" sz="2800" dirty="0" smtClean="0">
                <a:latin typeface="Arial" panose="020B0604020202020204" pitchFamily="34" charset="0"/>
                <a:ea typeface="楷体_GB2312" pitchFamily="49" charset="-122"/>
              </a:rPr>
              <a:t>1.6 </a:t>
            </a:r>
            <a:r>
              <a:rPr lang="zh-CN" altLang="en-US" sz="2800" dirty="0" smtClean="0">
                <a:latin typeface="Arial" panose="020B0604020202020204" pitchFamily="34" charset="0"/>
                <a:ea typeface="楷体_GB2312" pitchFamily="49" charset="-122"/>
              </a:rPr>
              <a:t>可信任度</a:t>
            </a:r>
            <a:endParaRPr lang="en-US" altLang="zh-CN" sz="2800" dirty="0" smtClean="0">
              <a:latin typeface="Arial" panose="020B0604020202020204" pitchFamily="34" charset="0"/>
              <a:ea typeface="楷体_GB2312" pitchFamily="49" charset="-122"/>
            </a:endParaRPr>
          </a:p>
          <a:p>
            <a:pPr eaLnBrk="1" fontAlgn="base" hangingPunct="1">
              <a:spcBef>
                <a:spcPct val="10000"/>
              </a:spcBef>
              <a:spcAft>
                <a:spcPct val="0"/>
              </a:spcAft>
            </a:pPr>
            <a:r>
              <a:rPr lang="en-US" altLang="zh-CN" sz="2800" dirty="0" smtClean="0">
                <a:latin typeface="Arial" panose="020B0604020202020204" pitchFamily="34" charset="0"/>
                <a:ea typeface="楷体_GB2312" pitchFamily="49" charset="-122"/>
              </a:rPr>
              <a:t>1.7 </a:t>
            </a:r>
            <a:r>
              <a:rPr lang="zh-CN" altLang="en-US" sz="2800" dirty="0" smtClean="0">
                <a:latin typeface="Arial" panose="020B0604020202020204" pitchFamily="34" charset="0"/>
                <a:ea typeface="楷体_GB2312" pitchFamily="49" charset="-122"/>
              </a:rPr>
              <a:t>性能测量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与</a:t>
            </a:r>
            <a:r>
              <a:rPr lang="zh-CN" altLang="en-US" sz="2800" dirty="0" smtClean="0">
                <a:latin typeface="Arial" panose="020B0604020202020204" pitchFamily="34" charset="0"/>
                <a:ea typeface="楷体_GB2312" pitchFamily="49" charset="-122"/>
              </a:rPr>
              <a:t>比较</a:t>
            </a:r>
            <a:endParaRPr lang="en-US" altLang="zh-CN" sz="2800" dirty="0" smtClean="0">
              <a:latin typeface="Arial" panose="020B0604020202020204" pitchFamily="34" charset="0"/>
              <a:ea typeface="楷体_GB2312" pitchFamily="49" charset="-122"/>
            </a:endParaRPr>
          </a:p>
          <a:p>
            <a:pPr eaLnBrk="1" fontAlgn="base" hangingPunct="1">
              <a:spcBef>
                <a:spcPct val="10000"/>
              </a:spcBef>
              <a:spcAft>
                <a:spcPct val="0"/>
              </a:spcAft>
            </a:pPr>
            <a:r>
              <a:rPr lang="en-US" altLang="zh-CN" sz="2800" dirty="0" smtClean="0">
                <a:latin typeface="Arial" panose="020B0604020202020204" pitchFamily="34" charset="0"/>
                <a:ea typeface="楷体_GB2312" pitchFamily="49" charset="-122"/>
              </a:rPr>
              <a:t>1.8 </a:t>
            </a:r>
            <a:r>
              <a:rPr lang="zh-CN" altLang="en-US" sz="2800" dirty="0" smtClean="0">
                <a:latin typeface="Arial" panose="020B0604020202020204" pitchFamily="34" charset="0"/>
                <a:ea typeface="楷体_GB2312" pitchFamily="49" charset="-122"/>
              </a:rPr>
              <a:t>计算机设计的原则</a:t>
            </a:r>
            <a:endParaRPr lang="zh-CN" altLang="en-US" sz="2800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99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体系结构定义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351130"/>
            <a:ext cx="9144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体系结构“旧”认识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ISA</a:t>
            </a:r>
            <a:r>
              <a:rPr lang="en-US" altLang="zh-CN" sz="2400" dirty="0" smtClean="0">
                <a:ea typeface="宋体" panose="02010600030101010101" pitchFamily="2" charset="-122"/>
              </a:rPr>
              <a:t>(Instruction Set Architecture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指令集结构设计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涉及：寄存器、地址译码、地址空间、操作数、操作类型、指令译</a:t>
            </a:r>
            <a:r>
              <a:rPr lang="zh-CN" altLang="en-US" sz="2400" dirty="0"/>
              <a:t>码</a:t>
            </a:r>
            <a:r>
              <a:rPr lang="zh-CN" altLang="en-US" sz="2400" dirty="0" smtClean="0"/>
              <a:t>、地址码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实际的体系机构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关注特定目标机的特殊要求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在设计时，在价格、可获得性、功耗等条件约束下，最大化性能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包括</a:t>
            </a:r>
            <a:r>
              <a:rPr lang="en-US" altLang="zh-CN" sz="2400" dirty="0" smtClean="0"/>
              <a:t>ISA</a:t>
            </a:r>
            <a:r>
              <a:rPr lang="zh-CN" altLang="en-US" sz="2400" dirty="0" smtClean="0"/>
              <a:t>、硬件、微结构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1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体系结构设计目标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460312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体系结构沿着简单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复杂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简单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复杂</a:t>
            </a:r>
            <a:r>
              <a:rPr lang="en-US" altLang="zh-CN" sz="2800" dirty="0" smtClean="0"/>
              <a:t>……</a:t>
            </a:r>
            <a:r>
              <a:rPr lang="zh-CN" altLang="en-US" sz="2800" dirty="0" smtClean="0"/>
              <a:t>螺旋上升方式发展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体系结构的主要设计目标历经</a:t>
            </a:r>
            <a:r>
              <a:rPr lang="zh-CN" altLang="en-US" sz="2800" dirty="0"/>
              <a:t>多</a:t>
            </a:r>
            <a:r>
              <a:rPr lang="zh-CN" altLang="en-US" sz="2800" dirty="0" smtClean="0"/>
              <a:t>次</a:t>
            </a:r>
            <a:r>
              <a:rPr lang="zh-CN" altLang="en-US" sz="2800" dirty="0"/>
              <a:t>转变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性能</a:t>
            </a:r>
            <a:r>
              <a:rPr lang="en-US" altLang="zh-CN" sz="2800" dirty="0" smtClean="0"/>
              <a:t>Performance per second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大型机时代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性能价格比</a:t>
            </a:r>
            <a:r>
              <a:rPr lang="en-US" altLang="zh-CN" sz="2800" dirty="0" smtClean="0"/>
              <a:t>Performance per dollar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PC</a:t>
            </a:r>
            <a:r>
              <a:rPr lang="zh-CN" altLang="en-US" sz="2800" dirty="0"/>
              <a:t>机时代</a:t>
            </a:r>
            <a:endParaRPr lang="en-US" altLang="zh-CN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性能功耗比</a:t>
            </a:r>
            <a:r>
              <a:rPr lang="en-US" altLang="zh-CN" sz="2800" dirty="0" smtClean="0"/>
              <a:t>Performance per watt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移动计算</a:t>
            </a:r>
            <a:r>
              <a:rPr lang="en-US" altLang="zh-CN" sz="2800" dirty="0"/>
              <a:t>PMD</a:t>
            </a:r>
            <a:r>
              <a:rPr lang="zh-CN" altLang="en-US" sz="2800" dirty="0"/>
              <a:t>时代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6776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技术发展趋势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534" y="1105469"/>
            <a:ext cx="863903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集成电路技术</a:t>
            </a:r>
            <a:endParaRPr lang="en-US" altLang="zh-CN" sz="2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晶体管集成度： 增加</a:t>
            </a:r>
            <a:r>
              <a:rPr lang="en-US" altLang="zh-CN" sz="2400" dirty="0" smtClean="0"/>
              <a:t>35%/</a:t>
            </a:r>
            <a:r>
              <a:rPr lang="zh-CN" altLang="en-US" sz="2400" dirty="0" smtClean="0"/>
              <a:t>年 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  摩尔定律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芯片尺寸： 增加</a:t>
            </a:r>
            <a:r>
              <a:rPr lang="en-US" altLang="zh-CN" sz="2400" dirty="0" smtClean="0"/>
              <a:t>10-20%/</a:t>
            </a:r>
            <a:r>
              <a:rPr lang="zh-CN" altLang="en-US" sz="2400" dirty="0" smtClean="0"/>
              <a:t>年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整体集成度： 增加</a:t>
            </a:r>
            <a:r>
              <a:rPr lang="en-US" altLang="zh-CN" sz="2400" dirty="0" smtClean="0"/>
              <a:t>40-45%/</a:t>
            </a:r>
            <a:r>
              <a:rPr lang="zh-CN" altLang="en-US" sz="2400" dirty="0" smtClean="0"/>
              <a:t>年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/>
              <a:t>DRAM</a:t>
            </a:r>
            <a:r>
              <a:rPr lang="zh-CN" altLang="en-US" sz="2800" dirty="0" smtClean="0"/>
              <a:t>容量： 增加</a:t>
            </a:r>
            <a:r>
              <a:rPr lang="en-US" altLang="zh-CN" sz="2800" dirty="0" smtClean="0"/>
              <a:t>25-40%/</a:t>
            </a:r>
            <a:r>
              <a:rPr lang="zh-CN" altLang="en-US" sz="2800" dirty="0" smtClean="0"/>
              <a:t>年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/>
              <a:t>Flash</a:t>
            </a:r>
            <a:r>
              <a:rPr lang="zh-CN" altLang="en-US" sz="2800" dirty="0" smtClean="0"/>
              <a:t>闪存容量：增加</a:t>
            </a:r>
            <a:r>
              <a:rPr lang="en-US" altLang="zh-CN" sz="2800" dirty="0" smtClean="0"/>
              <a:t>50-60</a:t>
            </a:r>
            <a:r>
              <a:rPr lang="en-US" altLang="zh-CN" sz="2800" dirty="0"/>
              <a:t>%/</a:t>
            </a:r>
            <a:r>
              <a:rPr lang="zh-CN" altLang="en-US" sz="2800" dirty="0" smtClean="0"/>
              <a:t>年</a:t>
            </a:r>
            <a:endParaRPr lang="en-US" altLang="zh-CN" sz="2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每位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bit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比</a:t>
            </a:r>
            <a:r>
              <a:rPr lang="en-US" altLang="zh-CN" sz="2400" dirty="0" smtClean="0"/>
              <a:t>DRAM</a:t>
            </a:r>
            <a:r>
              <a:rPr lang="zh-CN" altLang="en-US" sz="2400" dirty="0" smtClean="0"/>
              <a:t>便宜</a:t>
            </a:r>
            <a:r>
              <a:rPr lang="en-US" altLang="zh-CN" sz="2400" dirty="0" smtClean="0"/>
              <a:t>15-20</a:t>
            </a:r>
            <a:r>
              <a:rPr lang="zh-CN" altLang="en-US" sz="2400" dirty="0" smtClean="0"/>
              <a:t>倍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磁盘技术：增加 </a:t>
            </a:r>
            <a:r>
              <a:rPr lang="en-US" altLang="zh-CN" sz="2800" dirty="0" smtClean="0"/>
              <a:t>40%/</a:t>
            </a:r>
            <a:r>
              <a:rPr lang="zh-CN" altLang="en-US" sz="2800" dirty="0" smtClean="0"/>
              <a:t>年</a:t>
            </a:r>
            <a:endParaRPr lang="en-US" altLang="zh-CN" sz="2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每位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/>
              <a:t>bit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比</a:t>
            </a:r>
            <a:r>
              <a:rPr lang="en-US" altLang="zh-CN" sz="2400" dirty="0" smtClean="0"/>
              <a:t>Flash</a:t>
            </a:r>
            <a:r>
              <a:rPr lang="zh-CN" altLang="en-US" sz="2400" dirty="0" smtClean="0"/>
              <a:t>便宜</a:t>
            </a:r>
            <a:r>
              <a:rPr lang="en-US" altLang="zh-CN" sz="2400" dirty="0" smtClean="0"/>
              <a:t>15-25</a:t>
            </a:r>
            <a:r>
              <a:rPr lang="zh-CN" altLang="en-US" sz="2400" dirty="0" smtClean="0"/>
              <a:t>倍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每位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/>
              <a:t>bit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比</a:t>
            </a:r>
            <a:r>
              <a:rPr lang="en-US" altLang="zh-CN" sz="2400" dirty="0"/>
              <a:t>DRAM</a:t>
            </a:r>
            <a:r>
              <a:rPr lang="zh-CN" altLang="en-US" sz="2400" dirty="0" smtClean="0"/>
              <a:t>便宜</a:t>
            </a:r>
            <a:r>
              <a:rPr lang="en-US" altLang="zh-CN" sz="2400" dirty="0" smtClean="0"/>
              <a:t>300-500</a:t>
            </a:r>
            <a:r>
              <a:rPr lang="zh-CN" altLang="en-US" sz="2400" dirty="0" smtClean="0"/>
              <a:t>倍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786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带宽和延迟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5785" y="1323833"/>
            <a:ext cx="84343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带宽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吞度率</a:t>
            </a:r>
            <a:endParaRPr lang="en-US" altLang="zh-CN" sz="2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给定时间内完成得工作，比如指令、</a:t>
            </a:r>
            <a:r>
              <a:rPr lang="en-US" altLang="zh-CN" sz="2400" dirty="0" smtClean="0"/>
              <a:t>I/O</a:t>
            </a:r>
            <a:r>
              <a:rPr lang="zh-CN" altLang="en-US" sz="2400" dirty="0" smtClean="0"/>
              <a:t>读写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处理机提升了</a:t>
            </a:r>
            <a:r>
              <a:rPr lang="en-US" altLang="zh-CN" sz="2400" dirty="0" smtClean="0"/>
              <a:t>10000-25000</a:t>
            </a:r>
            <a:r>
              <a:rPr lang="zh-CN" altLang="en-US" sz="2400" dirty="0" smtClean="0"/>
              <a:t>倍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内存和硬盘提升了</a:t>
            </a:r>
            <a:r>
              <a:rPr lang="en-US" altLang="zh-CN" sz="2400" dirty="0" smtClean="0"/>
              <a:t>300-1200</a:t>
            </a:r>
            <a:r>
              <a:rPr lang="zh-CN" altLang="en-US" sz="2400" dirty="0" smtClean="0"/>
              <a:t>倍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延迟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(Latency)/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响应时间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时间开始到完成所花费的时间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处理机延迟提高了</a:t>
            </a:r>
            <a:r>
              <a:rPr lang="en-US" altLang="zh-CN" sz="2400" dirty="0" smtClean="0"/>
              <a:t>30-80</a:t>
            </a:r>
            <a:r>
              <a:rPr lang="zh-CN" altLang="en-US" sz="2400" dirty="0" smtClean="0"/>
              <a:t>倍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内存和硬盘延迟提升了</a:t>
            </a:r>
            <a:r>
              <a:rPr lang="en-US" altLang="zh-CN" sz="2400" dirty="0" smtClean="0"/>
              <a:t>6-8</a:t>
            </a:r>
            <a:r>
              <a:rPr lang="zh-CN" altLang="en-US" sz="2400" dirty="0" smtClean="0"/>
              <a:t>倍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42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性能发展里程碑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661"/>
            <a:ext cx="9144000" cy="36231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4908"/>
            <a:ext cx="9144000" cy="224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性能发展里程碑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172"/>
            <a:ext cx="9144000" cy="43769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182" y="5773004"/>
            <a:ext cx="8693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因特网从</a:t>
            </a:r>
            <a:r>
              <a:rPr lang="en-US" altLang="zh-CN" sz="2400" dirty="0" smtClean="0"/>
              <a:t>100Mb/</a:t>
            </a:r>
            <a:r>
              <a:rPr lang="zh-CN" altLang="en-US" sz="2400" dirty="0" smtClean="0"/>
              <a:t>秒发展到</a:t>
            </a:r>
            <a:r>
              <a:rPr lang="en-US" altLang="zh-CN" sz="2400" dirty="0" smtClean="0"/>
              <a:t>100Gb/</a:t>
            </a:r>
            <a:r>
              <a:rPr lang="zh-CN" altLang="en-US" sz="2400" dirty="0" smtClean="0"/>
              <a:t>秒</a:t>
            </a:r>
            <a:endParaRPr lang="en-US" altLang="zh-CN" sz="2400" dirty="0" smtClean="0"/>
          </a:p>
          <a:p>
            <a:r>
              <a:rPr lang="zh-CN" altLang="en-US" sz="2400" dirty="0" smtClean="0"/>
              <a:t>硬盘转速从</a:t>
            </a:r>
            <a:r>
              <a:rPr lang="en-US" altLang="zh-CN" sz="2400" dirty="0" smtClean="0"/>
              <a:t>3600</a:t>
            </a:r>
            <a:r>
              <a:rPr lang="zh-CN" altLang="en-US" sz="2400" dirty="0" smtClean="0"/>
              <a:t>转每分</a:t>
            </a:r>
            <a:r>
              <a:rPr lang="en-US" altLang="zh-CN" sz="2400" dirty="0" smtClean="0"/>
              <a:t>RPM</a:t>
            </a:r>
            <a:r>
              <a:rPr lang="zh-CN" altLang="en-US" sz="2400" dirty="0" smtClean="0"/>
              <a:t>发展到</a:t>
            </a:r>
            <a:r>
              <a:rPr lang="en-US" altLang="zh-CN" sz="2400" dirty="0" smtClean="0"/>
              <a:t>15000RPM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842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带宽与延迟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83" y="1043802"/>
            <a:ext cx="5746989" cy="49679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2197" y="6237027"/>
            <a:ext cx="6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              </a:t>
            </a:r>
            <a:r>
              <a:rPr lang="zh-CN" altLang="en-US" sz="2400" dirty="0" smtClean="0"/>
              <a:t>带宽与延迟</a:t>
            </a:r>
            <a:r>
              <a:rPr lang="en-US" altLang="zh-CN" sz="2400" dirty="0" smtClean="0"/>
              <a:t>log-log</a:t>
            </a:r>
            <a:r>
              <a:rPr lang="zh-CN" altLang="en-US" sz="2400" dirty="0" smtClean="0"/>
              <a:t>比较图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09182" y="5724281"/>
            <a:ext cx="2647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带宽增长得比延迟快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8120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晶体管与连线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" y="1473959"/>
            <a:ext cx="914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特征尺寸</a:t>
            </a:r>
            <a:endParaRPr lang="en-US" altLang="zh-CN" sz="2800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晶体管或者连线在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轴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轴方向上的最小尺寸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沟道长度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en-US" altLang="zh-CN" sz="2400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由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微米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(1971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减少</a:t>
            </a:r>
            <a:r>
              <a:rPr lang="zh-CN" altLang="en-US" sz="2400" dirty="0" smtClean="0"/>
              <a:t>到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纳米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当特征尺寸下降时，晶体管性能线性提升，集成度以平方增加</a:t>
            </a:r>
            <a:endParaRPr lang="en-US" altLang="zh-CN" sz="2400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连</a:t>
            </a:r>
            <a:r>
              <a:rPr lang="zh-CN" altLang="en-US" sz="2400" dirty="0" smtClean="0"/>
              <a:t>线延迟并不是随特征尺寸线性改善，连线的电容电容受连线几何形状、负载、制造工艺等因素影响。</a:t>
            </a:r>
            <a:endParaRPr lang="en-US" altLang="zh-CN" sz="2400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随着尺寸不断减少，连线延迟变成主要矛盾，比晶体管状态翻转花费更多时间</a:t>
            </a:r>
            <a:endParaRPr lang="en-US" altLang="zh-CN" sz="2400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25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功耗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678676"/>
            <a:ext cx="9144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功耗是</a:t>
            </a:r>
            <a:r>
              <a:rPr lang="zh-CN" altLang="en-US" sz="2800" dirty="0"/>
              <a:t>目前</a:t>
            </a:r>
            <a:r>
              <a:rPr lang="zh-CN" altLang="en-US" sz="2800" dirty="0" smtClean="0"/>
              <a:t>计算机设计面对的最大挑战：由于电流热效应，芯片耗能越来越大，产生的热量越来越多，需要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将热量散发出去，保证正常工作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热设计功耗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(TDP)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表示芯片满负荷运转时散发的热功率（单位时间散发热量）。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为了处理器正常工作，冷却系统散热功率</a:t>
            </a:r>
            <a:r>
              <a:rPr lang="en-US" altLang="zh-CN" sz="2400" dirty="0"/>
              <a:t>≥</a:t>
            </a:r>
            <a:r>
              <a:rPr lang="zh-CN" altLang="en-US" sz="2400" dirty="0" smtClean="0"/>
              <a:t>热设计功耗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可以通过动态调整时钟主频来调整功耗</a:t>
            </a:r>
            <a:endParaRPr lang="en-US" altLang="zh-CN" sz="2800" dirty="0" smtClean="0"/>
          </a:p>
          <a:p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86983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动态</a:t>
            </a:r>
            <a:r>
              <a:rPr lang="zh-CN" altLang="en-US" sz="4000" b="1" kern="0" dirty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功耗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3030" y="1164134"/>
                <a:ext cx="9120970" cy="529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lang="zh-CN" altLang="en-US" sz="2800" dirty="0" smtClean="0"/>
                  <a:t>单个晶体管的动态能耗</a:t>
                </a:r>
                <a:endParaRPr lang="en-US" altLang="zh-CN" sz="2800" dirty="0" smtClean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 smtClean="0"/>
                  <a:t>晶体管状态转换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(1-&gt;0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或者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0-&gt;1)</a:t>
                </a:r>
                <a:r>
                  <a:rPr lang="zh-CN" altLang="en-US" sz="2400" dirty="0" smtClean="0"/>
                  <a:t>所需要的能耗</a:t>
                </a:r>
                <a:endParaRPr lang="en-US" altLang="zh-CN" sz="2400" dirty="0" smtClean="0"/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0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  <m:t>动态</m:t>
                          </m:r>
                          <m:r>
                            <a:rPr lang="zh-CN" altLang="en-US" sz="2800" i="1" dirty="0" smtClean="0">
                              <a:latin typeface="Cambria Math" panose="02040503050406030204" pitchFamily="18" charset="0"/>
                            </a:rPr>
                            <m:t>能耗</m:t>
                          </m:r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zh-CN" altLang="en-US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容性</m:t>
                          </m:r>
                          <m:r>
                            <a:rPr lang="zh-CN" altLang="en-US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负载</m:t>
                          </m:r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2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电压</m:t>
                              </m:r>
                            </m:e>
                            <m:sup>
                              <m:r>
                                <a:rPr lang="en-US" altLang="zh-CN" sz="2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</m:oMath>
                  </m:oMathPara>
                </a14:m>
                <a:endParaRPr lang="en-US" altLang="zh-CN" sz="2400" dirty="0" smtClean="0"/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endParaRPr lang="en-US" altLang="zh-CN" sz="2400"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 smtClean="0"/>
                  <a:t>晶体管的容性负载跟晶体管输出端金属连线电容、连接的其他晶体管数量和等效电容、制造工艺有关</a:t>
                </a:r>
                <a:endParaRPr lang="en-US" altLang="zh-CN" sz="2400" dirty="0" smtClean="0"/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endParaRPr lang="en-US" altLang="zh-CN" sz="2400" dirty="0" smtClean="0"/>
              </a:p>
              <a:p>
                <a:pPr lvl="1" indent="-457200">
                  <a:buFont typeface="Wingdings" panose="05000000000000000000" pitchFamily="2" charset="2"/>
                  <a:buChar char="l"/>
                </a:pPr>
                <a:r>
                  <a:rPr lang="zh-CN" altLang="en-US" sz="2800" dirty="0"/>
                  <a:t>单个晶体管的</a:t>
                </a:r>
                <a:r>
                  <a:rPr lang="zh-CN" altLang="en-US" sz="2800" dirty="0" smtClean="0"/>
                  <a:t>动态功耗</a:t>
                </a:r>
                <a:r>
                  <a:rPr lang="en-US" altLang="zh-CN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功率</a:t>
                </a:r>
                <a:r>
                  <a:rPr lang="en-US" altLang="zh-CN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endParaRPr lang="en-US" altLang="zh-CN" sz="2800" dirty="0" smtClean="0"/>
              </a:p>
              <a:p>
                <a:pPr lvl="1" indent="-457200">
                  <a:buFont typeface="Wingdings" panose="05000000000000000000" pitchFamily="2" charset="2"/>
                  <a:buChar char="l"/>
                </a:pPr>
                <a:endParaRPr lang="en-US" altLang="zh-CN" sz="2800" dirty="0" smtClean="0"/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动态</m:t>
                      </m:r>
                      <m:r>
                        <a:rPr lang="zh-CN" altLang="en-US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功耗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CN" altLang="en-US" sz="2800" b="1" i="1" dirty="0">
                          <a:latin typeface="Cambria Math" panose="02040503050406030204" pitchFamily="18" charset="0"/>
                        </a:rPr>
                        <m:t>容性</m:t>
                      </m:r>
                      <m:r>
                        <a:rPr lang="zh-CN" altLang="en-US" sz="2800" b="1" i="1" dirty="0" smtClean="0">
                          <a:latin typeface="Cambria Math" panose="02040503050406030204" pitchFamily="18" charset="0"/>
                        </a:rPr>
                        <m:t>负载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电压</m:t>
                          </m:r>
                        </m:e>
                        <m:sup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CN" altLang="en-US" sz="2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开关</m:t>
                      </m:r>
                      <m:r>
                        <a:rPr lang="zh-CN" altLang="en-US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频率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altLang="zh-CN" sz="2800" b="1" i="1" dirty="0" smtClean="0">
                  <a:latin typeface="Cambria Math" panose="02040503050406030204" pitchFamily="18" charset="0"/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0" y="1164134"/>
                <a:ext cx="9120970" cy="5293500"/>
              </a:xfrm>
              <a:prstGeom prst="rect">
                <a:avLst/>
              </a:prstGeom>
              <a:blipFill rotWithShape="0">
                <a:blip r:embed="rId2"/>
                <a:stretch>
                  <a:fillRect l="-1203"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80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615002" y="1359941"/>
            <a:ext cx="7886700" cy="5117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提高计算机性能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半导体技术进步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特征尺寸、主频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计算机体系结构改进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高级语言编译器、操作系统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dirty="0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RISC</a:t>
            </a:r>
            <a:r>
              <a:rPr lang="zh-CN" altLang="en-US" sz="2800" dirty="0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体系结构    </a:t>
            </a:r>
            <a:r>
              <a:rPr lang="en-US" altLang="zh-CN" sz="2800" dirty="0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ARM</a:t>
            </a:r>
            <a:r>
              <a:rPr lang="zh-CN" altLang="en-US" sz="2800" dirty="0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、</a:t>
            </a:r>
            <a:r>
              <a:rPr lang="en-US" altLang="zh-CN" sz="2800" dirty="0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RISC-V</a:t>
            </a:r>
            <a:r>
              <a:rPr lang="zh-CN" altLang="en-US" sz="2800" dirty="0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、</a:t>
            </a:r>
            <a:r>
              <a:rPr lang="en-US" altLang="zh-CN" sz="2800" dirty="0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MIPS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sz="2800" dirty="0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                                 </a:t>
            </a:r>
            <a:r>
              <a:rPr lang="en-US" altLang="zh-CN" sz="2800" dirty="0" err="1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LoongArch</a:t>
            </a:r>
            <a:r>
              <a:rPr lang="en-US" altLang="zh-CN" sz="2800" dirty="0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zh-CN" altLang="en-US" sz="2800" dirty="0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龙芯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223180" y="39237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计算机技术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655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" y="450376"/>
                <a:ext cx="9144000" cy="5856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例</a:t>
                </a:r>
                <a:r>
                  <a:rPr lang="zh-CN" altLang="en-US" sz="2400" dirty="0" smtClean="0"/>
                  <a:t> 现代一些微处理器设计采用可调电压，电压下降</a:t>
                </a:r>
                <a:r>
                  <a:rPr lang="en-US" altLang="zh-CN" sz="2400" dirty="0" smtClean="0"/>
                  <a:t>15%</a:t>
                </a:r>
                <a:r>
                  <a:rPr lang="zh-CN" altLang="en-US" sz="2400" dirty="0" smtClean="0"/>
                  <a:t>可能导致频率下降</a:t>
                </a:r>
                <a:r>
                  <a:rPr lang="en-US" altLang="zh-CN" sz="2400" dirty="0" smtClean="0"/>
                  <a:t>15%</a:t>
                </a:r>
                <a:r>
                  <a:rPr lang="zh-CN" altLang="en-US" sz="2400" dirty="0" smtClean="0"/>
                  <a:t>，这对动态能耗和动态功率有什么影响？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      由于电容不变，能耗变化就是电压平方之比：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en-US" altLang="zh-CN" sz="2400" dirty="0" smtClean="0"/>
                  <a:t>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能耗</m:t>
                            </m:r>
                          </m:e>
                          <m:sub>
                            <m:r>
                              <a:rPr lang="zh-CN" altLang="en-US" sz="2400" b="0" i="1" dirty="0" smtClean="0">
                                <a:latin typeface="Cambria Math" panose="02040503050406030204" pitchFamily="18" charset="0"/>
                              </a:rPr>
                              <m:t>新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能耗</m:t>
                            </m:r>
                          </m:e>
                          <m:sub>
                            <m:r>
                              <a:rPr lang="zh-CN" altLang="en-US" sz="2400" b="0" i="1" dirty="0" smtClean="0">
                                <a:latin typeface="Cambria Math" panose="02040503050406030204" pitchFamily="18" charset="0"/>
                              </a:rPr>
                              <m:t>原</m:t>
                            </m:r>
                          </m:sub>
                        </m:sSub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电压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电压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0.85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0.72  </m:t>
                    </m:r>
                  </m:oMath>
                </a14:m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zh-CN" altLang="en-US" sz="2400" dirty="0" smtClean="0"/>
                  <a:t>     能耗</a:t>
                </a:r>
                <a:r>
                  <a:rPr lang="zh-CN" altLang="en-US" sz="2400" dirty="0" smtClean="0"/>
                  <a:t>下降为</a:t>
                </a:r>
                <a:r>
                  <a:rPr lang="en-US" altLang="zh-CN" sz="2400" dirty="0" smtClean="0"/>
                  <a:t>72</a:t>
                </a:r>
                <a:r>
                  <a:rPr lang="en-US" altLang="zh-CN" sz="2400" dirty="0" smtClean="0"/>
                  <a:t>%</a:t>
                </a:r>
                <a:r>
                  <a:rPr lang="zh-CN" altLang="en-US" sz="2400" dirty="0" smtClean="0"/>
                  <a:t>。对于功率，需要考虑频率变化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en-US" altLang="zh-CN" sz="2400" dirty="0" smtClean="0"/>
                  <a:t>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新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功率</m:t>
                        </m:r>
                      </m:num>
                      <m:den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原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功率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=0.72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开关频率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0.85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开关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频率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=0.61</a:t>
                </a:r>
              </a:p>
              <a:p>
                <a:r>
                  <a:rPr lang="en-US" altLang="zh-CN" sz="2400" dirty="0" smtClean="0"/>
                  <a:t>                   </a:t>
                </a:r>
                <a:endParaRPr lang="en-US" altLang="zh-CN" sz="2400" dirty="0"/>
              </a:p>
              <a:p>
                <a:r>
                  <a:rPr lang="zh-CN" altLang="en-US" sz="2400" dirty="0" smtClean="0"/>
                  <a:t>     缩小为原来的</a:t>
                </a:r>
                <a:r>
                  <a:rPr lang="en-US" altLang="zh-CN" sz="2400" dirty="0" smtClean="0"/>
                  <a:t>61%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50376"/>
                <a:ext cx="9144000" cy="5856540"/>
              </a:xfrm>
              <a:prstGeom prst="rect">
                <a:avLst/>
              </a:prstGeom>
              <a:blipFill rotWithShape="0">
                <a:blip r:embed="rId2"/>
                <a:stretch>
                  <a:fillRect l="-1000" t="-1145" b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72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427" y="846161"/>
            <a:ext cx="6564573" cy="43263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3899" y="846161"/>
            <a:ext cx="2265528" cy="415498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Intel 80386 </a:t>
            </a:r>
            <a:r>
              <a:rPr lang="zh-CN" altLang="en-US" sz="2400" dirty="0" smtClean="0"/>
              <a:t>消耗</a:t>
            </a:r>
            <a:r>
              <a:rPr lang="en-US" altLang="zh-CN" sz="2400" dirty="0" smtClean="0"/>
              <a:t>~2W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3.3 GHz Intel Core i7 </a:t>
            </a:r>
            <a:r>
              <a:rPr lang="zh-CN" altLang="en-US" sz="2400" dirty="0" smtClean="0"/>
              <a:t>消耗 </a:t>
            </a:r>
            <a:r>
              <a:rPr lang="en-US" altLang="zh-CN" sz="2400" dirty="0" smtClean="0"/>
              <a:t>130W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热量必须从</a:t>
            </a:r>
            <a:r>
              <a:rPr lang="en-US" altLang="zh-CN" sz="2400" dirty="0" smtClean="0"/>
              <a:t>1.5×1.5 cm</a:t>
            </a:r>
            <a:r>
              <a:rPr lang="zh-CN" altLang="en-US" sz="2400" dirty="0" smtClean="0"/>
              <a:t>芯片散发出去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130</a:t>
            </a:r>
            <a:r>
              <a:rPr lang="zh-CN" altLang="en-US" sz="2400" dirty="0" smtClean="0"/>
              <a:t>瓦是空气冷却的极限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313899" y="5786651"/>
            <a:ext cx="8611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进行状态转换的晶体管数量和转换频率的增加，超过了电容负载和电压的下降，导致了功耗的增加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62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提升能耗效率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0251" y="1296537"/>
            <a:ext cx="832513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提升能耗效率的方法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以逸待劳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微处理器关掉空闲模块的时钟以节约能耗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电压频率动态调整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(DVFS)</a:t>
            </a: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在服务低活跃期，处理器使用较低的电压和时钟频率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8" y="3773157"/>
            <a:ext cx="7041490" cy="30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提升能耗效率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228299"/>
            <a:ext cx="914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提升能耗效率的方法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针对典型情况进行设计</a:t>
            </a:r>
            <a:endParaRPr lang="en-US" altLang="zh-CN" sz="28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PMD</a:t>
            </a:r>
            <a:r>
              <a:rPr lang="zh-CN" altLang="en-US" sz="2400" dirty="0" smtClean="0"/>
              <a:t>个人手持设备手机、平板电脑经常处于空闲状态，内存和存储设备提供低功耗模式来节约能耗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PC</a:t>
            </a:r>
            <a:r>
              <a:rPr lang="zh-CN" altLang="en-US" sz="2400" dirty="0" smtClean="0"/>
              <a:t>微处理器不是一直高负荷运行，</a:t>
            </a:r>
            <a:r>
              <a:rPr lang="zh-CN" altLang="en-US" sz="2400" dirty="0"/>
              <a:t>可以</a:t>
            </a:r>
            <a:r>
              <a:rPr lang="zh-CN" altLang="en-US" sz="2400" dirty="0" smtClean="0"/>
              <a:t>利用集成在片上的温度传感器来自动检测温度调整工作量，以避免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过热</a:t>
            </a:r>
            <a:endParaRPr lang="en-US" altLang="zh-CN" sz="2400" dirty="0" smtClean="0"/>
          </a:p>
          <a:p>
            <a:pPr lvl="1" algn="just"/>
            <a:endParaRPr lang="en-US" altLang="zh-CN" dirty="0"/>
          </a:p>
          <a:p>
            <a:pPr marL="742950" lvl="1" indent="-285750" algn="just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dirty="0"/>
              <a:t>超频</a:t>
            </a:r>
            <a:endParaRPr lang="en-US" altLang="zh-CN" sz="28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Turbo</a:t>
            </a:r>
            <a:r>
              <a:rPr lang="zh-CN" altLang="en-US" sz="2400" dirty="0" smtClean="0"/>
              <a:t>模式：在这种模式下，芯片可以判定在少数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核上以更高的频率运行小段时间是安全，直到温度开始上升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执行单线程代码，微处理器关掉</a:t>
            </a:r>
            <a:r>
              <a:rPr lang="zh-CN" altLang="en-US" sz="2400" dirty="0"/>
              <a:t>多余</a:t>
            </a:r>
            <a:r>
              <a:rPr lang="zh-CN" altLang="en-US" sz="2400" dirty="0" smtClean="0"/>
              <a:t>的核，只留下一个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核并以更高主频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超过额定频率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运行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567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静态</a:t>
            </a:r>
            <a:r>
              <a:rPr lang="zh-CN" altLang="en-US" sz="4000" b="1" kern="0" dirty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功耗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1351128"/>
            <a:ext cx="9144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静态功耗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动态</a:t>
            </a:r>
            <a:r>
              <a:rPr lang="zh-CN" altLang="en-US" sz="2400" dirty="0"/>
              <a:t>功耗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CMOS</a:t>
            </a:r>
            <a:r>
              <a:rPr lang="zh-CN" altLang="en-US" sz="2400" dirty="0" smtClean="0"/>
              <a:t>的主要功耗。但是，静态</a:t>
            </a:r>
            <a:r>
              <a:rPr lang="zh-CN" altLang="en-US" sz="2400" dirty="0"/>
              <a:t>功耗</a:t>
            </a:r>
            <a:r>
              <a:rPr lang="zh-CN" altLang="en-US" sz="2400" dirty="0" smtClean="0"/>
              <a:t>正变成一个重要的问题，因为即使晶体管处于关闭状态依然存在泄漏电流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r>
              <a:rPr lang="en-US" altLang="zh-CN" sz="2400" dirty="0" smtClean="0"/>
              <a:t>                         </a:t>
            </a:r>
            <a:r>
              <a:rPr lang="zh-CN" altLang="en-US" sz="2400" dirty="0" smtClean="0"/>
              <a:t>静态功耗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∝ 静态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电流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×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电压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随着晶体管数目增加和晶体管尺寸减少，泄漏电流将会增加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关掉不活跃模块的电源以控制泄漏电源带来的能耗损失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569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Intel i7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核的晶圆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4" y="1146726"/>
            <a:ext cx="5317368" cy="51994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0152" y="1556792"/>
            <a:ext cx="3203848" cy="291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300 mm </a:t>
            </a:r>
            <a:r>
              <a:rPr lang="zh-CN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晶圆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280 </a:t>
            </a:r>
            <a:r>
              <a:rPr lang="zh-CN" altLang="en-US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芯片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32 nm </a:t>
            </a:r>
            <a:r>
              <a:rPr lang="zh-CN" altLang="en-US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技术</a:t>
            </a:r>
            <a:endParaRPr lang="en-US" altLang="zh-CN" sz="320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每个芯片尺寸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20.7 x 10.5 mm</a:t>
            </a:r>
            <a:r>
              <a:rPr lang="en-US" altLang="zh-CN" sz="3600" dirty="0" smtClean="0">
                <a:solidFill>
                  <a:srgbClr val="000000"/>
                </a:solidFill>
                <a:latin typeface="Arial Black" pitchFamily="34" charset="0"/>
              </a:rPr>
              <a:t> </a:t>
            </a:r>
            <a:endParaRPr lang="zh-CN" altLang="en-US" sz="3600" dirty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88024" y="4693892"/>
            <a:ext cx="432048" cy="2854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endParaRPr lang="zh-CN" altLang="en-US" sz="3200" smtClean="0">
              <a:solidFill>
                <a:srgbClr val="000000"/>
              </a:solidFill>
              <a:latin typeface="Arial Black" pitchFamily="34" charset="0"/>
            </a:endParaRPr>
          </a:p>
        </p:txBody>
      </p:sp>
      <p:cxnSp>
        <p:nvCxnSpPr>
          <p:cNvPr id="8" name="直接箭头连接符 7"/>
          <p:cNvCxnSpPr>
            <a:stCxn id="7" idx="5"/>
          </p:cNvCxnSpPr>
          <p:nvPr/>
        </p:nvCxnSpPr>
        <p:spPr bwMode="auto">
          <a:xfrm>
            <a:off x="5156800" y="4937552"/>
            <a:ext cx="1143392" cy="65168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6444208" y="5517232"/>
            <a:ext cx="168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lang="en-US" altLang="zh-CN" sz="2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个芯片</a:t>
            </a:r>
            <a:endParaRPr lang="zh-CN" altLang="en-US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6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51259" y="208399"/>
            <a:ext cx="7064062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Intel core i7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8" y="1223494"/>
            <a:ext cx="7710984" cy="53519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951259" y="4749421"/>
            <a:ext cx="6964442" cy="1760561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078173" y="1992573"/>
            <a:ext cx="1091821" cy="2634018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620369" y="1992573"/>
            <a:ext cx="1091821" cy="2634018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256663" y="1992573"/>
            <a:ext cx="1091821" cy="2634018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870950" y="1992573"/>
            <a:ext cx="1091821" cy="2634018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18161" y="3889612"/>
            <a:ext cx="72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Core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20369" y="5813946"/>
            <a:ext cx="109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Cache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0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集成电路成本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1296537"/>
                <a:ext cx="9143999" cy="267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 smtClean="0"/>
                  <a:t>集成电路成本</a:t>
                </a:r>
                <a:endParaRPr lang="en-US" altLang="zh-CN" sz="2800" dirty="0" smtClean="0"/>
              </a:p>
              <a:p>
                <a:endParaRPr lang="en-US" altLang="zh-CN" sz="2400" dirty="0"/>
              </a:p>
              <a:p>
                <a:r>
                  <a:rPr lang="en-US" altLang="zh-CN" sz="2800" dirty="0" smtClean="0"/>
                  <a:t>    </a:t>
                </a:r>
                <a14:m>
                  <m:oMath xmlns:m="http://schemas.openxmlformats.org/officeDocument/2006/math"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集成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电路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成本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晶片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成本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晶片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测试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成本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封装</m:t>
                        </m:r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与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最终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测试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成本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最终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测试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成品率</m:t>
                        </m:r>
                      </m:den>
                    </m:f>
                  </m:oMath>
                </a14:m>
                <a:endParaRPr lang="en-US" altLang="zh-CN" sz="2000" b="0" dirty="0" smtClean="0"/>
              </a:p>
              <a:p>
                <a:endParaRPr lang="en-US" altLang="zh-CN" sz="2400" dirty="0" smtClean="0"/>
              </a:p>
              <a:p>
                <a:r>
                  <a:rPr lang="en-US" altLang="zh-CN" sz="2400" dirty="0" smtClean="0"/>
                  <a:t>                  </a:t>
                </a:r>
                <a14:m>
                  <m:oMath xmlns:m="http://schemas.openxmlformats.org/officeDocument/2006/math"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晶片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成本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晶圆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成本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单个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晶圆</m:t>
                        </m:r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上的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晶片</m:t>
                        </m:r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数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晶片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成品率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6537"/>
                <a:ext cx="9143999" cy="2676758"/>
              </a:xfrm>
              <a:prstGeom prst="rect">
                <a:avLst/>
              </a:prstGeom>
              <a:blipFill rotWithShape="0">
                <a:blip r:embed="rId2"/>
                <a:stretch>
                  <a:fillRect l="-1333" t="-3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0" y="4043702"/>
                <a:ext cx="9143999" cy="1421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Bose-Einstein</a:t>
                </a:r>
                <a:r>
                  <a:rPr lang="zh-CN" altLang="en-US" sz="2800" dirty="0" smtClean="0"/>
                  <a:t>经验模型</a:t>
                </a:r>
                <a:endParaRPr lang="en-US" altLang="zh-CN" sz="2800" dirty="0" smtClean="0"/>
              </a:p>
              <a:p>
                <a:r>
                  <a:rPr lang="en-US" altLang="zh-CN" sz="2800" dirty="0" smtClean="0"/>
                  <a:t> </a:t>
                </a:r>
                <a:endParaRPr lang="en-US" altLang="zh-CN" sz="2400" dirty="0" smtClean="0"/>
              </a:p>
              <a:p>
                <a:r>
                  <a:rPr lang="en-US" altLang="zh-CN" sz="280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晶片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品率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晶圆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成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品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单位</m:t>
                            </m:r>
                            <m:r>
                              <a:rPr lang="zh-CN" alt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面积</m:t>
                            </m:r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缺陷</m:t>
                            </m:r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晶片</m:t>
                            </m:r>
                            <m:r>
                              <a:rPr lang="zh-CN" alt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面积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43702"/>
                <a:ext cx="9143999" cy="1421864"/>
              </a:xfrm>
              <a:prstGeom prst="rect">
                <a:avLst/>
              </a:prstGeom>
              <a:blipFill rotWithShape="0">
                <a:blip r:embed="rId3"/>
                <a:stretch>
                  <a:fillRect l="-1333" t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60383" y="5660272"/>
            <a:ext cx="8423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单位面积上缺陷：</a:t>
            </a:r>
            <a:r>
              <a:rPr lang="en-US" altLang="zh-CN" sz="2400" dirty="0" smtClean="0"/>
              <a:t>0.016-0.057</a:t>
            </a:r>
            <a:r>
              <a:rPr lang="zh-CN" altLang="en-US" sz="2400" dirty="0" smtClean="0"/>
              <a:t>个缺陷每平方厘米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(2010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为工艺复杂度因子：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11.5-15.5(40nm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2010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49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集成电路成本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1296537"/>
                <a:ext cx="9144000" cy="246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/>
                  <a:t>  单个晶圆的晶片数量</a:t>
                </a:r>
                <a:endParaRPr lang="en-US" altLang="zh-CN" sz="3200" dirty="0" smtClean="0"/>
              </a:p>
              <a:p>
                <a:endParaRPr lang="en-US" altLang="zh-CN" sz="3200" dirty="0" smtClean="0"/>
              </a:p>
              <a:p>
                <a:endParaRPr lang="en-US" altLang="zh-CN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dirty="0" smtClean="0">
                          <a:latin typeface="Cambria Math" panose="02040503050406030204" pitchFamily="18" charset="0"/>
                        </a:rPr>
                        <m:t>每个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晶圆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上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晶片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数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晶圆</m:t>
                                  </m:r>
                                  <m:r>
                                    <a:rPr lang="zh-CN" altLang="en-US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直径</m:t>
                                  </m:r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晶片</m:t>
                          </m:r>
                          <m: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  <m:t>面积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晶圆</m:t>
                          </m:r>
                          <m:r>
                            <a:rPr lang="zh-CN" alt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直径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晶片面积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6537"/>
                <a:ext cx="9144000" cy="2465803"/>
              </a:xfrm>
              <a:prstGeom prst="rect">
                <a:avLst/>
              </a:prstGeom>
              <a:blipFill rotWithShape="0">
                <a:blip r:embed="rId2"/>
                <a:stretch>
                  <a:fillRect t="-4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58053" y="4421875"/>
            <a:ext cx="7827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公式中第一项是晶圆面积与晶片面积之比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公式中第二项是对晶圆边缘处矩形不完整造成损失的补偿项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76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91069" y="409432"/>
                <a:ext cx="8802806" cy="6086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例</a:t>
                </a:r>
                <a:r>
                  <a:rPr lang="zh-CN" altLang="en-US" sz="2400" dirty="0" smtClean="0"/>
                  <a:t>  若晶片边长为</a:t>
                </a:r>
                <a:r>
                  <a:rPr lang="en-US" altLang="zh-CN" sz="2400" dirty="0" smtClean="0"/>
                  <a:t>1.5cm</a:t>
                </a:r>
                <a:r>
                  <a:rPr lang="zh-CN" altLang="en-US" sz="2400" dirty="0" smtClean="0"/>
                  <a:t>，求一个</a:t>
                </a:r>
                <a:r>
                  <a:rPr lang="en-US" altLang="zh-CN" sz="2400" dirty="0" smtClean="0"/>
                  <a:t>300mm</a:t>
                </a:r>
                <a:r>
                  <a:rPr lang="zh-CN" altLang="en-US" sz="2400" dirty="0" smtClean="0"/>
                  <a:t>晶圆上的晶片数目，若晶片的边长为</a:t>
                </a:r>
                <a:r>
                  <a:rPr lang="en-US" altLang="zh-CN" sz="2400" dirty="0" smtClean="0"/>
                  <a:t>1cm</a:t>
                </a:r>
                <a:r>
                  <a:rPr lang="zh-CN" altLang="en-US" sz="2400" dirty="0" smtClean="0"/>
                  <a:t>，又有多少晶片？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当晶片面积为</a:t>
                </a:r>
                <a:r>
                  <a:rPr lang="en-US" altLang="zh-CN" sz="2400" dirty="0" smtClean="0"/>
                  <a:t>2.25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r>
                  <a:rPr lang="en-US" altLang="zh-CN" sz="24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每个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晶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圆的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晶片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数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30/2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2.25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×2.25</m:t>
                            </m:r>
                          </m:e>
                        </m:ra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706.9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2.25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94.2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2.12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=270</a:t>
                </a:r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zh-CN" altLang="en-US" sz="2400" dirty="0" smtClean="0"/>
                  <a:t>当晶片面积为</a:t>
                </a:r>
                <a:r>
                  <a:rPr lang="en-US" altLang="zh-CN" sz="2400" dirty="0" smtClean="0"/>
                  <a:t>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每个晶圆的晶片数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30/2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</m:e>
                        </m:rad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706.9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94.2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=640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 smtClean="0"/>
                  <a:t>数量增加为原来</a:t>
                </a:r>
                <a:r>
                  <a:rPr lang="en-US" altLang="zh-CN" sz="2400" dirty="0" smtClean="0"/>
                  <a:t>2.25</a:t>
                </a:r>
                <a:r>
                  <a:rPr lang="zh-CN" altLang="en-US" sz="2400" dirty="0" smtClean="0"/>
                  <a:t>倍</a:t>
                </a:r>
                <a:endParaRPr lang="en-US" altLang="zh-CN" sz="2400" dirty="0" smtClean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9" y="409432"/>
                <a:ext cx="8802806" cy="6086474"/>
              </a:xfrm>
              <a:prstGeom prst="rect">
                <a:avLst/>
              </a:prstGeom>
              <a:blipFill rotWithShape="0">
                <a:blip r:embed="rId2"/>
                <a:stretch>
                  <a:fillRect l="-1039" t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1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359657" y="39946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处理器发展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921" y="1538109"/>
            <a:ext cx="8725421" cy="4753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948363" y="4421792"/>
            <a:ext cx="115212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RISC</a:t>
            </a:r>
            <a:endParaRPr lang="en-GB" sz="2000" dirty="0">
              <a:solidFill>
                <a:srgbClr val="FF0000"/>
              </a:solidFill>
              <a:latin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rot="16200000" flipH="1">
            <a:off x="2527663" y="4886480"/>
            <a:ext cx="504056" cy="28803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41345" y="1250077"/>
            <a:ext cx="324036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Move to multi-processor</a:t>
            </a:r>
            <a:endParaRPr lang="en-GB" sz="2000" dirty="0">
              <a:solidFill>
                <a:srgbClr val="FF0000"/>
              </a:solidFill>
              <a:latin typeface="Arial" charset="0"/>
            </a:endParaRPr>
          </a:p>
        </p:txBody>
      </p:sp>
      <p:cxnSp>
        <p:nvCxnSpPr>
          <p:cNvPr id="11" name="Straight Arrow Connector 11"/>
          <p:cNvCxnSpPr/>
          <p:nvPr/>
        </p:nvCxnSpPr>
        <p:spPr bwMode="auto">
          <a:xfrm>
            <a:off x="5525517" y="1619642"/>
            <a:ext cx="1152132" cy="864096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9566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86603" y="450376"/>
                <a:ext cx="8652681" cy="5580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例</a:t>
                </a:r>
                <a:r>
                  <a:rPr lang="zh-CN" altLang="en-US" sz="2400" dirty="0" smtClean="0"/>
                  <a:t>  假设缺陷密度为</a:t>
                </a:r>
                <a:r>
                  <a:rPr lang="en-US" altLang="zh-CN" sz="2400" dirty="0" smtClean="0"/>
                  <a:t>0.031/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，</a:t>
                </a:r>
                <a:r>
                  <a:rPr lang="en-US" altLang="zh-CN" sz="2400" dirty="0" smtClean="0"/>
                  <a:t>N</a:t>
                </a:r>
                <a:r>
                  <a:rPr lang="zh-CN" altLang="en-US" sz="2400" dirty="0" smtClean="0"/>
                  <a:t>为</a:t>
                </a:r>
                <a:r>
                  <a:rPr lang="en-US" altLang="zh-CN" sz="2400" dirty="0" smtClean="0"/>
                  <a:t>13</a:t>
                </a:r>
                <a:r>
                  <a:rPr lang="en-US" altLang="zh-CN" sz="2400" dirty="0"/>
                  <a:t>.</a:t>
                </a:r>
                <a:r>
                  <a:rPr lang="en-US" altLang="zh-CN" sz="2400" dirty="0" smtClean="0"/>
                  <a:t>5</a:t>
                </a:r>
                <a:r>
                  <a:rPr lang="zh-CN" altLang="en-US" sz="2400" dirty="0" smtClean="0"/>
                  <a:t>，若晶片边长为</a:t>
                </a:r>
                <a:r>
                  <a:rPr lang="en-US" altLang="zh-CN" sz="2400" dirty="0" smtClean="0"/>
                  <a:t>1.5 cm</a:t>
                </a:r>
                <a:r>
                  <a:rPr lang="zh-CN" altLang="en-US" sz="2400" dirty="0" smtClean="0"/>
                  <a:t>和</a:t>
                </a:r>
                <a:r>
                  <a:rPr lang="en-US" altLang="zh-CN" sz="2400" dirty="0" smtClean="0"/>
                  <a:t>1.0 cm</a:t>
                </a:r>
                <a:r>
                  <a:rPr lang="zh-CN" altLang="en-US" sz="2400" dirty="0" smtClean="0"/>
                  <a:t>，求晶片的</a:t>
                </a:r>
                <a:r>
                  <a:rPr lang="zh-CN" altLang="en-US" sz="2400" dirty="0"/>
                  <a:t>成</a:t>
                </a:r>
                <a:r>
                  <a:rPr lang="zh-CN" altLang="en-US" sz="2400" dirty="0" smtClean="0"/>
                  <a:t>品率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较大晶片的成品率：</a:t>
                </a:r>
                <a:endParaRPr lang="en-US" altLang="zh-CN" sz="2400" dirty="0" smtClean="0"/>
              </a:p>
              <a:p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zh-CN" altLang="en-US" sz="2800" dirty="0">
                        <a:latin typeface="Cambria Math" panose="02040503050406030204" pitchFamily="18" charset="0"/>
                      </a:rPr>
                      <m:t>晶片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成品率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1+0.031</m:t>
                            </m:r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×2.25</m:t>
                            </m:r>
                          </m:e>
                        </m:d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13.5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=0.4</a:t>
                </a:r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400" dirty="0" smtClean="0"/>
                  <a:t>较小晶片的成品率</a:t>
                </a:r>
                <a:endParaRPr lang="en-US" altLang="zh-CN" sz="2400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zh-CN" altLang="en-US" sz="28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晶片</m:t>
                    </m:r>
                    <m:r>
                      <a:rPr lang="zh-CN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成品率</m:t>
                    </m:r>
                    <m:r>
                      <a:rPr lang="en-US" altLang="zh-CN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n-US" altLang="zh-CN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1+0.031</m:t>
                            </m:r>
                            <m:r>
                              <a:rPr lang="en-US" altLang="zh-CN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  <m:sup>
                        <m:r>
                          <a:rPr lang="en-US" altLang="zh-CN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13.5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=</a:t>
                </a:r>
                <a:r>
                  <a:rPr lang="en-US" altLang="zh-CN" sz="2800" dirty="0" smtClean="0">
                    <a:solidFill>
                      <a:srgbClr val="000000"/>
                    </a:solidFill>
                  </a:rPr>
                  <a:t>0.66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sz="2400" dirty="0" smtClean="0"/>
                  <a:t>较大晶片成品率少于</a:t>
                </a:r>
                <a:r>
                  <a:rPr lang="en-US" altLang="zh-CN" sz="2400" dirty="0" smtClean="0"/>
                  <a:t>0.5</a:t>
                </a:r>
                <a:r>
                  <a:rPr lang="zh-CN" altLang="en-US" sz="2400" dirty="0" smtClean="0"/>
                  <a:t>，而较小晶片中大于</a:t>
                </a:r>
                <a:r>
                  <a:rPr lang="en-US" altLang="zh-CN" sz="2400" dirty="0" smtClean="0"/>
                  <a:t>2/3</a:t>
                </a:r>
                <a:r>
                  <a:rPr lang="zh-CN" altLang="en-US" sz="2400" dirty="0" smtClean="0"/>
                  <a:t>是成品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03" y="450376"/>
                <a:ext cx="8652681" cy="5580502"/>
              </a:xfrm>
              <a:prstGeom prst="rect">
                <a:avLst/>
              </a:prstGeom>
              <a:blipFill rotWithShape="0">
                <a:blip r:embed="rId2"/>
                <a:stretch>
                  <a:fillRect l="-1057" t="-1202" r="-775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07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可信任度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1214650"/>
                <a:ext cx="9007522" cy="5153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l"/>
                </a:pPr>
                <a:r>
                  <a:rPr lang="zh-CN" altLang="en-US" sz="2800" dirty="0" smtClean="0"/>
                  <a:t>系统</a:t>
                </a:r>
                <a:r>
                  <a:rPr lang="en-US" altLang="zh-CN" sz="2800" dirty="0" smtClean="0"/>
                  <a:t>/</a:t>
                </a:r>
                <a:r>
                  <a:rPr lang="zh-CN" altLang="en-US" sz="2800" dirty="0" smtClean="0"/>
                  <a:t>模块的可信度由可靠性和可用性来衡量</a:t>
                </a:r>
                <a:endParaRPr lang="en-US" altLang="zh-CN" sz="2800" dirty="0" smtClean="0"/>
              </a:p>
              <a:p>
                <a:pPr marL="457200" indent="-457200" algn="just">
                  <a:buFont typeface="Wingdings" panose="05000000000000000000" pitchFamily="2" charset="2"/>
                  <a:buChar char="l"/>
                </a:pPr>
                <a:r>
                  <a:rPr lang="zh-CN" altLang="en-US" sz="2800" dirty="0" smtClean="0"/>
                  <a:t>模块可靠性：从某个参考时刻开始的连续服务时间</a:t>
                </a:r>
                <a:endParaRPr lang="en-US" altLang="zh-CN" sz="2800" dirty="0" smtClean="0"/>
              </a:p>
              <a:p>
                <a:pPr marL="800100" lvl="1" indent="-342900" algn="just"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/>
                  <a:t>MTTF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time to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failure)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：平均无故障时间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MTTF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的倒数是故障率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，经常用每十亿小时故障次数来衡量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MTTR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to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repair)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：故障平均修复时间，服务中断度量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MTBF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between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failures)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平均故障间隔时间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MTTF +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MTTR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l"/>
                </a:pP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模块可用性：当模块在服务与服务中断两种状态中切换，服务占据的比率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模块</m:t>
                      </m:r>
                      <m:r>
                        <a:rPr lang="zh-CN" altLang="en-US" sz="28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可用</m:t>
                      </m:r>
                      <m:r>
                        <a:rPr lang="zh-CN" altLang="en-US" sz="2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性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𝑀𝑇𝑇𝐹</m:t>
                          </m:r>
                        </m:num>
                        <m:den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𝑀𝑇𝑇𝐹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𝑀𝑇𝑇𝑅</m:t>
                          </m:r>
                        </m:den>
                      </m:f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4650"/>
                <a:ext cx="9007522" cy="5153462"/>
              </a:xfrm>
              <a:prstGeom prst="rect">
                <a:avLst/>
              </a:prstGeom>
              <a:blipFill rotWithShape="0">
                <a:blip r:embed="rId2"/>
                <a:stretch>
                  <a:fillRect l="-1150" t="-1537" r="-1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395785"/>
                <a:ext cx="9144000" cy="6339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例 </a:t>
                </a:r>
                <a:r>
                  <a:rPr lang="zh-CN" altLang="en-US" sz="2400" dirty="0" smtClean="0"/>
                  <a:t> 设磁盘子系统组件和</a:t>
                </a:r>
                <a:r>
                  <a:rPr lang="en-US" altLang="zh-CN" sz="2400" dirty="0" smtClean="0"/>
                  <a:t>MTTF</a:t>
                </a:r>
                <a:r>
                  <a:rPr lang="zh-CN" altLang="en-US" sz="2400" dirty="0" smtClean="0"/>
                  <a:t>如下，求系统的</a:t>
                </a:r>
                <a:r>
                  <a:rPr lang="en-US" altLang="zh-CN" sz="2400" dirty="0" smtClean="0"/>
                  <a:t>MTTF</a:t>
                </a:r>
                <a:r>
                  <a:rPr lang="zh-CN" altLang="en-US" sz="2400" dirty="0"/>
                  <a:t>。</a:t>
                </a:r>
                <a:endParaRPr lang="en-US" altLang="zh-CN" sz="2400" dirty="0" smtClean="0"/>
              </a:p>
              <a:p>
                <a:r>
                  <a:rPr lang="en-US" altLang="zh-CN" sz="2400" dirty="0" smtClean="0"/>
                  <a:t>10</a:t>
                </a:r>
                <a:r>
                  <a:rPr lang="zh-CN" altLang="en-US" sz="2400" dirty="0" smtClean="0"/>
                  <a:t>个磁盘，每个</a:t>
                </a:r>
                <a:r>
                  <a:rPr lang="en-US" altLang="zh-CN" sz="2400" dirty="0" smtClean="0"/>
                  <a:t>MTTF=1 000 000</a:t>
                </a:r>
                <a:r>
                  <a:rPr lang="zh-CN" altLang="en-US" sz="2400" dirty="0" smtClean="0"/>
                  <a:t>小时</a:t>
                </a:r>
                <a:endParaRPr lang="en-US" altLang="zh-CN" sz="2400" dirty="0" smtClean="0"/>
              </a:p>
              <a:p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个</a:t>
                </a:r>
                <a:r>
                  <a:rPr lang="en-US" altLang="zh-CN" sz="2400" dirty="0" smtClean="0"/>
                  <a:t>ATA</a:t>
                </a:r>
                <a:r>
                  <a:rPr lang="zh-CN" altLang="en-US" sz="2400" dirty="0" smtClean="0"/>
                  <a:t>控制器，</a:t>
                </a:r>
                <a:r>
                  <a:rPr lang="en-US" altLang="zh-CN" sz="2400" dirty="0" smtClean="0"/>
                  <a:t>MTTF=500 000</a:t>
                </a:r>
                <a:r>
                  <a:rPr lang="zh-CN" altLang="en-US" sz="2400" dirty="0" smtClean="0"/>
                  <a:t>小时</a:t>
                </a:r>
                <a:endParaRPr lang="en-US" altLang="zh-CN" sz="2400" dirty="0" smtClean="0"/>
              </a:p>
              <a:p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个电源，</a:t>
                </a:r>
                <a:r>
                  <a:rPr lang="en-US" altLang="zh-CN" sz="2400" dirty="0" smtClean="0"/>
                  <a:t>MTTF=200 000</a:t>
                </a:r>
                <a:r>
                  <a:rPr lang="zh-CN" altLang="en-US" sz="2400" dirty="0" smtClean="0"/>
                  <a:t>小时</a:t>
                </a:r>
                <a:endParaRPr lang="en-US" altLang="zh-CN" sz="2400" dirty="0" smtClean="0"/>
              </a:p>
              <a:p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个风扇， </a:t>
                </a:r>
                <a:r>
                  <a:rPr lang="en-US" altLang="zh-CN" sz="2400" dirty="0" smtClean="0"/>
                  <a:t>MTTF=200 000</a:t>
                </a:r>
                <a:r>
                  <a:rPr lang="zh-CN" altLang="en-US" sz="2400" dirty="0" smtClean="0"/>
                  <a:t>小时</a:t>
                </a:r>
                <a:endParaRPr lang="en-US" altLang="zh-CN" sz="2400" dirty="0" smtClean="0"/>
              </a:p>
              <a:p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根</a:t>
                </a:r>
                <a:r>
                  <a:rPr lang="en-US" altLang="zh-CN" sz="2400" dirty="0" smtClean="0"/>
                  <a:t>ATA</a:t>
                </a:r>
                <a:r>
                  <a:rPr lang="zh-CN" altLang="en-US" sz="2400" dirty="0" smtClean="0"/>
                  <a:t>电缆，</a:t>
                </a:r>
                <a:r>
                  <a:rPr lang="en-US" altLang="zh-CN" sz="2400" dirty="0" smtClean="0"/>
                  <a:t>MTTF= 1000 000</a:t>
                </a:r>
                <a:r>
                  <a:rPr lang="zh-CN" altLang="en-US" sz="2400" dirty="0" smtClean="0"/>
                  <a:t>小时</a:t>
                </a:r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假设各个故障源互相独立，整个系统故障率是各个组件故障率之和</a:t>
                </a:r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dirty="0">
                          <a:latin typeface="Cambria Math" panose="02040503050406030204" pitchFamily="18" charset="0"/>
                        </a:rPr>
                        <m:t>系统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</a:rPr>
                        <m:t>故障率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1 000 000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500 000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200 000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200 000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100 0000</m:t>
                          </m:r>
                        </m:den>
                      </m:f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= 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10+2+5+5+1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1 000 000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1 000 000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23000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1000 000 000</m:t>
                          </m:r>
                          <m:r>
                            <a:rPr lang="zh-CN" alt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小时</m:t>
                          </m:r>
                        </m:den>
                      </m:f>
                    </m:oMath>
                  </m:oMathPara>
                </a14:m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系统的</a:t>
                </a:r>
                <a:r>
                  <a:rPr lang="en-US" altLang="zh-CN" sz="2400" dirty="0" smtClean="0"/>
                  <a:t>MTTF</a:t>
                </a:r>
                <a:r>
                  <a:rPr lang="zh-CN" altLang="en-US" sz="2400" dirty="0" smtClean="0"/>
                  <a:t>为故障率倒数：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系统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MTTF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系统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故障</m:t>
                        </m:r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率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1 000 000 000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23 000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 =43500</a:t>
                </a:r>
                <a:r>
                  <a:rPr lang="zh-CN" altLang="en-US" sz="2400" dirty="0" smtClean="0"/>
                  <a:t>小时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5785"/>
                <a:ext cx="9144000" cy="6339621"/>
              </a:xfrm>
              <a:prstGeom prst="rect">
                <a:avLst/>
              </a:prstGeom>
              <a:blipFill rotWithShape="0">
                <a:blip r:embed="rId2"/>
                <a:stretch>
                  <a:fillRect l="-1000" t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97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77421" y="95535"/>
                <a:ext cx="8966579" cy="6965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例</a:t>
                </a:r>
                <a:r>
                  <a:rPr lang="zh-CN" altLang="en-US" sz="2400" dirty="0" smtClean="0"/>
                  <a:t> 磁盘子系统常常有备分冗余电源，以提高可信任度。在前面例子中系统增加一个备用电源，系统的</a:t>
                </a:r>
                <a:r>
                  <a:rPr lang="en-US" altLang="zh-CN" sz="2400" dirty="0" smtClean="0"/>
                  <a:t>MTTF</a:t>
                </a:r>
                <a:r>
                  <a:rPr lang="zh-CN" altLang="en-US" sz="2400" dirty="0" smtClean="0"/>
                  <a:t>变为多少？</a:t>
                </a:r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      </a:t>
                </a:r>
                <a:r>
                  <a:rPr lang="zh-CN" altLang="en-US" sz="2000" dirty="0" smtClean="0"/>
                  <a:t>假设系统组件发生故障相互独立。新系统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双电源系统，或者电源对系统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其中一个电源发生故障时，由于第二个电源的保障，系统依然能够正常工作。当一个电源发生故障，没有来得及修理，第二电源也发生故障，这时系统发生故障。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一个电源发生故障的概率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en-US" altLang="zh-CN" sz="16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两个电源发生故障独立，故障率为单电源系统之和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：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𝑀𝑇𝑇𝐹</m:t>
                          </m:r>
                        </m:den>
                      </m:f>
                    </m:oMath>
                  </m:oMathPara>
                </a14:m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第一个电源发生故障，来不及修理第二个电源也坏了的概率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en-US" altLang="zh-CN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：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𝑀𝑇𝑇𝑅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𝑀𝑇𝑇𝐹</m:t>
                        </m:r>
                      </m:den>
                    </m:f>
                  </m:oMath>
                </a14:m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修复时间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MTTR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越长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, P</a:t>
                </a:r>
                <a:r>
                  <a:rPr lang="en-US" altLang="zh-CN" sz="16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第二次故障发生概率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越大；无故障时间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MTTF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越长，第二次故障概率越小。电源对系统的故障概率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𝑀𝑀𝑇𝐹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𝑀𝑇𝑇𝑅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𝑀𝑇𝑇𝐹</m:t>
                        </m:r>
                      </m:den>
                    </m:f>
                  </m:oMath>
                </a14:m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</a:t>
                </a:r>
              </a:p>
              <a:p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所以电源对系统的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MTTF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为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故障率倒数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：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dirty="0" smtClean="0">
                    <a:ea typeface="宋体" panose="02010600030101010101" pitchFamily="2" charset="-122"/>
                  </a:rPr>
                  <a:t>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𝑀𝑇𝑇𝐹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𝑀𝑇𝑇𝑅</m:t>
                        </m:r>
                      </m:den>
                    </m:f>
                  </m:oMath>
                </a14:m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</a:t>
                </a:r>
              </a:p>
              <a:p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21" y="95535"/>
                <a:ext cx="8966579" cy="6965818"/>
              </a:xfrm>
              <a:prstGeom prst="rect">
                <a:avLst/>
              </a:prstGeom>
              <a:blipFill rotWithShape="0">
                <a:blip r:embed="rId2"/>
                <a:stretch>
                  <a:fillRect l="-1020" t="-963" r="-1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00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性能测量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979468"/>
            <a:ext cx="9144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典型性能指标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响应时间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事件开始到完成经过的时间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吞吐</a:t>
            </a:r>
            <a:r>
              <a:rPr lang="zh-CN" altLang="en-US" sz="2400" dirty="0"/>
              <a:t>率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在</a:t>
            </a:r>
            <a:r>
              <a:rPr lang="zh-CN" altLang="en-US" sz="2400" dirty="0"/>
              <a:t>一</a:t>
            </a:r>
            <a:r>
              <a:rPr lang="zh-CN" altLang="en-US" sz="2400" dirty="0" smtClean="0"/>
              <a:t>定时间内完成得工作总量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机器</a:t>
            </a:r>
            <a:r>
              <a:rPr lang="en-US" altLang="zh-CN" sz="2800" dirty="0" smtClean="0"/>
              <a:t>X</a:t>
            </a:r>
            <a:r>
              <a:rPr lang="zh-CN" altLang="en-US" sz="2800" dirty="0" smtClean="0"/>
              <a:t>相对机器</a:t>
            </a:r>
            <a:r>
              <a:rPr lang="en-US" altLang="zh-CN" sz="2800" dirty="0" smtClean="0"/>
              <a:t>Y</a:t>
            </a:r>
            <a:r>
              <a:rPr lang="zh-CN" altLang="en-US" sz="2800" dirty="0" smtClean="0"/>
              <a:t>的加速比</a:t>
            </a:r>
            <a:endParaRPr lang="en-US" altLang="zh-CN" sz="2800" dirty="0" smtClean="0"/>
          </a:p>
          <a:p>
            <a:r>
              <a:rPr lang="en-US" altLang="zh-CN" sz="2400" dirty="0" smtClean="0"/>
              <a:t>                     Y</a:t>
            </a:r>
            <a:r>
              <a:rPr lang="zh-CN" altLang="en-US" sz="2400" dirty="0" smtClean="0"/>
              <a:t>的执行时间 </a:t>
            </a:r>
            <a:r>
              <a:rPr lang="en-US" altLang="zh-CN" sz="2400" dirty="0" smtClean="0"/>
              <a:t>/ X</a:t>
            </a:r>
            <a:r>
              <a:rPr lang="zh-CN" altLang="en-US" sz="2400" dirty="0" smtClean="0"/>
              <a:t>的执行时间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执行时间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响应时间、逝去时间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包含硬盘访问、内存访问、输入输出、操作系统时间开销等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CPU</a:t>
            </a:r>
            <a:r>
              <a:rPr lang="zh-CN" altLang="en-US" sz="2400" dirty="0" smtClean="0"/>
              <a:t>时间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针对服务器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：只包含计算时间，不含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IO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操作时间开销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Benchmark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基准测试集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核心指令集，比如矩阵乘法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玩具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类程序，比如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Sorting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合成的基准集，比如</a:t>
            </a:r>
            <a:r>
              <a:rPr lang="en-US" altLang="zh-CN" sz="2400" dirty="0" smtClean="0"/>
              <a:t>Dhrystone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Benchmark</a:t>
            </a:r>
            <a:r>
              <a:rPr lang="zh-CN" altLang="en-US" sz="2400" dirty="0" smtClean="0"/>
              <a:t>套件，比如</a:t>
            </a:r>
            <a:r>
              <a:rPr lang="en-US" altLang="zh-CN" sz="2400" dirty="0" smtClean="0">
                <a:solidFill>
                  <a:srgbClr val="FF0000"/>
                </a:solidFill>
              </a:rPr>
              <a:t>SPEC</a:t>
            </a:r>
            <a:r>
              <a:rPr lang="en-US" altLang="zh-CN" sz="2400" dirty="0" smtClean="0"/>
              <a:t>06fp, TPC-C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9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SPEC benchmark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4716" y="1323833"/>
            <a:ext cx="8816454" cy="531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 (Standard Performance Evaluation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Corporative)</a:t>
            </a:r>
          </a:p>
          <a:p>
            <a:pPr marL="342900" lvl="0" indent="-342900" algn="just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最初的基准集</a:t>
            </a:r>
            <a:r>
              <a:rPr lang="en-US" altLang="zh-CN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(SPEC89)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是用来衡量处理器的性能，如今已发展到第五个版本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 CPU2006</a:t>
            </a:r>
          </a:p>
          <a:p>
            <a:pPr marL="342900" indent="-342900" algn="just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CPU2006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包含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个整数基准集</a:t>
            </a:r>
            <a:r>
              <a:rPr lang="en-US" altLang="zh-CN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CINT2006</a:t>
            </a:r>
            <a:r>
              <a:rPr lang="en-US" altLang="zh-CN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个浮点数基准测试集</a:t>
            </a:r>
            <a:r>
              <a:rPr lang="en-US" altLang="zh-CN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CFP</a:t>
            </a:r>
            <a:r>
              <a:rPr lang="en-US" altLang="zh-CN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2006)</a:t>
            </a:r>
          </a:p>
          <a:p>
            <a:pPr marL="342900" indent="-342900" algn="just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CPU2006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对标衡量处理器性能，但是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提供了很多其他的基准测试集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提供一个文件服务器测试基准集</a:t>
            </a:r>
            <a:r>
              <a:rPr lang="en-US" altLang="zh-CN" sz="2400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(SPECSFS)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和一个网页服务器基准测试集</a:t>
            </a:r>
            <a:r>
              <a:rPr lang="en-US" altLang="zh-CN" sz="2400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SPECWeb</a:t>
            </a:r>
            <a:r>
              <a:rPr lang="en-US" altLang="zh-CN" sz="2400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 algn="just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TPC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基准测试集用于衡量数据库操作性能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34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1331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" y="4024016"/>
            <a:ext cx="9092382" cy="3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8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汇总性能比较结果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0251" y="1296537"/>
            <a:ext cx="8639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SPECRatio</a:t>
            </a:r>
            <a:r>
              <a:rPr lang="zh-CN" altLang="en-US" sz="2400" dirty="0" smtClean="0"/>
              <a:t>：将执行时间对参考机器进行归一化，</a:t>
            </a:r>
            <a:r>
              <a:rPr lang="zh-CN" altLang="en-US" sz="2400" dirty="0"/>
              <a:t>该</a:t>
            </a:r>
            <a:r>
              <a:rPr lang="zh-CN" altLang="en-US" sz="2400" dirty="0" smtClean="0"/>
              <a:t>值与机器性能成比例关系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65278" y="2350053"/>
                <a:ext cx="5036024" cy="648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60000"/>
                  <a:buFont typeface="Wingdings" pitchFamily="2" charset="2"/>
                  <a:buNone/>
                </a:pPr>
                <a:r>
                  <a:rPr lang="en-US" altLang="zh-CN" sz="2800" i="1" dirty="0" err="1" smtClean="0">
                    <a:solidFill>
                      <a:srgbClr val="000000"/>
                    </a:solidFill>
                  </a:rPr>
                  <a:t>SPECRatio</a:t>
                </a:r>
                <a:r>
                  <a:rPr lang="en-US" altLang="zh-CN" sz="2800" i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2800" dirty="0" smtClean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𝐸𝑥𝑒𝑐𝑢𝑡𝑖𝑜𝑛</m:t>
                        </m:r>
                        <m: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</m:e>
                          <m:sub>
                            <m:r>
                              <a:rPr lang="en-US" altLang="zh-CN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𝑟𝑒𝑓𝑒𝑛𝑟𝑒𝑐𝑒</m:t>
                            </m:r>
                          </m:sub>
                        </m:sSub>
                      </m:num>
                      <m:den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𝐸𝑥𝑒𝑐𝑢𝑡𝑖𝑜𝑛</m:t>
                        </m:r>
                        <m: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𝑡𝑖𝑚𝑒</m:t>
                        </m:r>
                      </m:den>
                    </m:f>
                  </m:oMath>
                </a14:m>
                <a:endParaRPr lang="zh-CN" altLang="en-US" sz="3600" dirty="0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78" y="2350053"/>
                <a:ext cx="5036024" cy="648639"/>
              </a:xfrm>
              <a:prstGeom prst="rect">
                <a:avLst/>
              </a:prstGeom>
              <a:blipFill rotWithShape="0">
                <a:blip r:embed="rId3"/>
                <a:stretch>
                  <a:fillRect l="-4232" b="-17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98" y="4191055"/>
            <a:ext cx="7432489" cy="15121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252" y="3364041"/>
            <a:ext cx="8366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利用两个机器的</a:t>
            </a:r>
            <a:r>
              <a:rPr lang="en-US" altLang="zh-CN" sz="2400" dirty="0" err="1" smtClean="0"/>
              <a:t>SPECRatio</a:t>
            </a:r>
            <a:r>
              <a:rPr lang="zh-CN" altLang="en-US" sz="2400" dirty="0" smtClean="0"/>
              <a:t>来比较两个机器的性能。</a:t>
            </a:r>
            <a:endParaRPr lang="en-US" altLang="zh-CN" sz="2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429905" y="6068572"/>
            <a:ext cx="8366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注意：</a:t>
            </a:r>
            <a:r>
              <a:rPr lang="zh-CN" altLang="en-US" sz="2400" dirty="0" smtClean="0">
                <a:solidFill>
                  <a:srgbClr val="FF0000"/>
                </a:solidFill>
              </a:rPr>
              <a:t>机器执行时间与机器性能成倒数关系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93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汇总性能比较结果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4023" y="1269242"/>
            <a:ext cx="829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几何平均 </a:t>
            </a:r>
            <a:r>
              <a:rPr lang="en-US" altLang="zh-CN" sz="2800" dirty="0" smtClean="0"/>
              <a:t>Geometric Mean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51" y="1925457"/>
            <a:ext cx="3453181" cy="11567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4023" y="3351661"/>
            <a:ext cx="84206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Sample</a:t>
            </a:r>
            <a:r>
              <a:rPr lang="en-US" altLang="zh-CN" dirty="0" err="1" smtClean="0"/>
              <a:t>i</a:t>
            </a:r>
            <a:r>
              <a:rPr lang="en-US" altLang="zh-CN" sz="2400" dirty="0" smtClean="0"/>
              <a:t>  </a:t>
            </a:r>
            <a:r>
              <a:rPr lang="zh-CN" altLang="en-US" sz="2400" dirty="0" smtClean="0"/>
              <a:t>是第</a:t>
            </a:r>
            <a:r>
              <a:rPr lang="en-US" altLang="zh-CN" sz="2400" dirty="0" err="1" smtClean="0"/>
              <a:t>i</a:t>
            </a:r>
            <a:r>
              <a:rPr lang="zh-CN" altLang="en-US" sz="2400" dirty="0" smtClean="0"/>
              <a:t>个程序的</a:t>
            </a:r>
            <a:r>
              <a:rPr lang="en-US" altLang="zh-CN" sz="2400" dirty="0" err="1" smtClean="0"/>
              <a:t>SPECRatio</a:t>
            </a:r>
            <a:r>
              <a:rPr lang="zh-CN" altLang="en-US" sz="2400" dirty="0" smtClean="0"/>
              <a:t>比值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800" dirty="0" smtClean="0"/>
              <a:t>性质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几何平均的</a:t>
            </a:r>
            <a:r>
              <a:rPr lang="zh-CN" altLang="en-US" sz="2400" dirty="0"/>
              <a:t>比值</a:t>
            </a:r>
            <a:r>
              <a:rPr lang="zh-CN" altLang="en-US" sz="2400" dirty="0" smtClean="0"/>
              <a:t>等于</a:t>
            </a:r>
            <a:r>
              <a:rPr lang="en-US" altLang="zh-CN" sz="2400" dirty="0" err="1" smtClean="0"/>
              <a:t>SPECRatio</a:t>
            </a:r>
            <a:r>
              <a:rPr lang="zh-CN" altLang="en-US" sz="2400" dirty="0" smtClean="0"/>
              <a:t>比值</a:t>
            </a:r>
            <a:r>
              <a:rPr lang="zh-CN" altLang="en-US" sz="2400" dirty="0"/>
              <a:t>的几何平均</a:t>
            </a: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几何平均的比值等于性能比值的几何平均，</a:t>
            </a:r>
            <a:r>
              <a:rPr lang="zh-CN" altLang="en-US" sz="2400" dirty="0" smtClean="0">
                <a:solidFill>
                  <a:srgbClr val="0070C0"/>
                </a:solidFill>
              </a:rPr>
              <a:t>表明用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SPECRatio</a:t>
            </a:r>
            <a:r>
              <a:rPr lang="en-US" altLang="zh-CN" sz="2400" dirty="0" smtClean="0">
                <a:solidFill>
                  <a:srgbClr val="0070C0"/>
                </a:solidFill>
              </a:rPr>
              <a:t> </a:t>
            </a:r>
            <a:r>
              <a:rPr lang="zh-CN" altLang="en-US" sz="2400" dirty="0" smtClean="0">
                <a:solidFill>
                  <a:srgbClr val="0070C0"/>
                </a:solidFill>
              </a:rPr>
              <a:t>来比较两个机器性能时，比较结果与选择的参考机器无关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69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汇总性能比较结果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829" y="1241946"/>
            <a:ext cx="898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假设有两个计算机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，以及各自在不同基准子集上</a:t>
            </a:r>
            <a:r>
              <a:rPr lang="en-US" altLang="zh-CN" sz="2400" dirty="0" err="1" smtClean="0"/>
              <a:t>SPECRatio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16832"/>
            <a:ext cx="9144000" cy="409805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 bwMode="auto">
          <a:xfrm>
            <a:off x="5936776" y="2333767"/>
            <a:ext cx="2442949" cy="1501254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6796585" y="4339988"/>
            <a:ext cx="2306471" cy="143301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8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多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核结构发展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146413"/>
            <a:ext cx="914399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技术发展障碍</a:t>
            </a:r>
            <a:endParaRPr lang="en-US" altLang="zh-CN" sz="2800" dirty="0" smtClean="0"/>
          </a:p>
          <a:p>
            <a:pPr marL="800100" lvl="1" indent="-342900" algn="just"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宋体" panose="02010600030101010101" pitchFamily="2" charset="-122"/>
              </a:rPr>
              <a:t>功耗</a:t>
            </a:r>
            <a:r>
              <a:rPr lang="zh-CN" altLang="en-US" sz="2400" dirty="0" smtClean="0">
                <a:ea typeface="宋体" panose="02010600030101010101" pitchFamily="2" charset="-122"/>
              </a:rPr>
              <a:t>障碍：集成度提高功耗大幅上升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主频障碍：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过去主频提高，一半靠工艺进步，一半靠结构优化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级流水线，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级流水线，流水线很难再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细分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连线延迟成为主要延迟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复杂度障碍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设计能力和验证能力带来很大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挑战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晶体管越来越难用：串扰问题、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工艺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片上偏移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just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工艺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的发展要求芯片设计越来越强调结构的层次化、模块化和分布化，模块之间尽量保持通信的局部性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just">
              <a:buFont typeface="Wingdings" panose="05000000000000000000" pitchFamily="2" charset="2"/>
              <a:buChar char="n"/>
            </a:pP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just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推动高频复杂设计向多核方向转变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98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90" y="0"/>
            <a:ext cx="9144000" cy="5354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5745707"/>
            <a:ext cx="9128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/>
              <a:t>执行时间比值等于两个机器</a:t>
            </a:r>
            <a:r>
              <a:rPr lang="en-US" altLang="zh-CN" sz="2200" dirty="0" err="1" smtClean="0"/>
              <a:t>SPECRatio</a:t>
            </a:r>
            <a:r>
              <a:rPr lang="zh-CN" altLang="en-US" sz="2200" dirty="0" smtClean="0"/>
              <a:t>比值的倒数</a:t>
            </a:r>
            <a:endParaRPr lang="en-US" altLang="zh-CN" sz="2200" dirty="0" smtClean="0"/>
          </a:p>
          <a:p>
            <a:r>
              <a:rPr lang="zh-CN" altLang="en-US" sz="2200" dirty="0" smtClean="0"/>
              <a:t>几何平均的比值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(27.12/20.86 = 1.30) 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等于</a:t>
            </a:r>
            <a:r>
              <a:rPr lang="en-US" altLang="zh-CN" sz="2200" dirty="0" err="1"/>
              <a:t>SPECRatio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比值的几何平均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(1.30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8065827" y="846161"/>
            <a:ext cx="573206" cy="4394579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96836" y="5527343"/>
            <a:ext cx="18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SPECRatio</a:t>
            </a:r>
            <a:r>
              <a:rPr lang="zh-CN" altLang="en-US" dirty="0" smtClean="0"/>
              <a:t>比值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92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计算机设计原则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064525"/>
            <a:ext cx="914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利用并行性</a:t>
            </a:r>
            <a:endParaRPr lang="en-US" altLang="zh-CN" sz="32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比如多处理器、多个硬盘、流水线、多个功能部件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对于服务器，将请求平衡分发到不同的处理器和硬盘，提升服务器吞吐率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将数据分布存储到不同硬盘，以便并行读写数据，实现数据层次并行性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data-level parallelism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对于单个处理器，挖掘指令并行性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instruction-level parallelism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/>
              <a:t>，对获得高性能极为重要，比如利用流水线技术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76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计算机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设计</a:t>
            </a:r>
            <a:r>
              <a:rPr lang="zh-CN" altLang="en-US" sz="4000" b="1" kern="0" dirty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原则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1102578"/>
            <a:ext cx="91440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局部性原理</a:t>
            </a:r>
            <a:endParaRPr lang="en-US" altLang="zh-CN" sz="32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程序趋向于充分使用最近用过的指令和数据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应用实例：</a:t>
            </a:r>
            <a:r>
              <a:rPr lang="en-US" altLang="zh-CN" sz="2400" dirty="0" smtClean="0"/>
              <a:t>TLB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Cache</a:t>
            </a:r>
            <a:r>
              <a:rPr lang="zh-CN" altLang="en-US" sz="2400" dirty="0" smtClean="0"/>
              <a:t>、预取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/>
              <a:t>一</a:t>
            </a:r>
            <a:r>
              <a:rPr lang="zh-CN" altLang="en-US" sz="2400" dirty="0" smtClean="0"/>
              <a:t>个广泛认同的公理：程序会将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90%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的执行时间花费在仅仅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10%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的代码上。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根据程序近期访问来预测不久未来程序要访问的指令和数据，具有很高的预测正确率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70C0"/>
                </a:solidFill>
              </a:rPr>
              <a:t>时间局部性</a:t>
            </a:r>
            <a:r>
              <a:rPr lang="zh-CN" altLang="en-US" sz="2400" dirty="0" smtClean="0"/>
              <a:t>：近期被访问的数据和指令有可能在不久会被再次访问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70C0"/>
                </a:solidFill>
              </a:rPr>
              <a:t>空间局部性</a:t>
            </a:r>
            <a:r>
              <a:rPr lang="zh-CN" altLang="en-US" sz="2400" dirty="0" smtClean="0"/>
              <a:t>：地址邻近的数据和指令倾向于差不多同时被访问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614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计算机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设计</a:t>
            </a:r>
            <a:r>
              <a:rPr lang="zh-CN" altLang="en-US" sz="4000" b="1" kern="0" dirty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原则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5784" y="1160061"/>
            <a:ext cx="8434317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 smtClean="0"/>
              <a:t>聚焦于一般情况</a:t>
            </a:r>
            <a:endParaRPr lang="en-US" altLang="zh-CN" sz="2800" b="1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在进行设计平衡时，优先考虑经常情况而不是特殊情况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在确定资源分配时，采用上述原则，因为优先考虑一般情况会带来更高的性能提升。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sz="2400" b="1" dirty="0" smtClean="0"/>
              <a:t>Amdahl</a:t>
            </a:r>
            <a:r>
              <a:rPr lang="zh-CN" altLang="en-US" sz="2400" b="1" dirty="0" smtClean="0"/>
              <a:t>定律</a:t>
            </a:r>
            <a:r>
              <a:rPr lang="zh-CN" altLang="en-US" sz="2400" dirty="0" smtClean="0"/>
              <a:t>：描述系统的某些部件改进后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执行时间变少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，整个系统的加速比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性能提升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该定律可用于衡量某些部件改进能提升多少系统性能，指导如何有效地分配资源以更好提升系统性能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Amdahl</a:t>
            </a:r>
            <a:r>
              <a:rPr lang="zh-CN" altLang="en-US" sz="2400" dirty="0"/>
              <a:t>定律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可用于比较两种不同处理器设计方案的好坏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6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Amdahl 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定律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4841" y="3652067"/>
            <a:ext cx="8475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第一项为不能升级系统部分花费的时间，第二项为可升级部分用的时间。</a:t>
            </a:r>
            <a:r>
              <a:rPr lang="zh-CN" altLang="en-US" sz="2400" dirty="0" smtClean="0">
                <a:solidFill>
                  <a:srgbClr val="0070C0"/>
                </a:solidFill>
              </a:rPr>
              <a:t>升级比例</a:t>
            </a:r>
            <a:r>
              <a:rPr lang="zh-CN" altLang="en-US" sz="2400" dirty="0" smtClean="0"/>
              <a:t>是</a:t>
            </a:r>
            <a:r>
              <a:rPr lang="zh-CN" altLang="en-US" sz="2400" dirty="0" smtClean="0">
                <a:solidFill>
                  <a:srgbClr val="FF0000"/>
                </a:solidFill>
              </a:rPr>
              <a:t>系统未升级前</a:t>
            </a:r>
            <a:r>
              <a:rPr lang="zh-CN" altLang="en-US" sz="2400" dirty="0" smtClean="0"/>
              <a:t>可升级部件所用时间占总执行时间的比例。</a:t>
            </a:r>
            <a:r>
              <a:rPr lang="zh-CN" altLang="en-US" sz="2400" dirty="0" smtClean="0">
                <a:solidFill>
                  <a:srgbClr val="0070C0"/>
                </a:solidFill>
              </a:rPr>
              <a:t>升级加速比</a:t>
            </a:r>
            <a:r>
              <a:rPr lang="zh-CN" altLang="en-US" sz="2400" dirty="0" smtClean="0"/>
              <a:t>是可升级部件新旧执行时间的比值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51289" y="5595583"/>
                <a:ext cx="8093121" cy="946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总加速比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原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执行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时间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新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执行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时间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升级比例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升级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比例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升级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加速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比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89" y="5595583"/>
                <a:ext cx="8093121" cy="9469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0" y="1364776"/>
                <a:ext cx="9144000" cy="1851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加速比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整个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任务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未升级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时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执行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时间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整个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任务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升级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后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执行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时间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dirty="0" smtClean="0">
                          <a:latin typeface="Cambria Math" panose="02040503050406030204" pitchFamily="18" charset="0"/>
                        </a:rPr>
                        <m:t>新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执行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</a:rPr>
                        <m:t>原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执行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升级比例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升级</m:t>
                              </m:r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比例</m:t>
                              </m:r>
                            </m:num>
                            <m:den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升级</m:t>
                              </m:r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加速</m:t>
                              </m:r>
                              <m:r>
                                <a:rPr lang="zh-CN" alt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64776"/>
                <a:ext cx="9144000" cy="18519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50376" y="682388"/>
                <a:ext cx="8461612" cy="5045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/>
                  <a:t>例</a:t>
                </a:r>
                <a:r>
                  <a:rPr lang="zh-CN" altLang="en-US" sz="2800" dirty="0" smtClean="0"/>
                  <a:t> 假设我们希望升级一个提供</a:t>
                </a:r>
                <a:r>
                  <a:rPr lang="en-US" altLang="zh-CN" sz="2800" dirty="0" smtClean="0"/>
                  <a:t>Web</a:t>
                </a:r>
                <a:r>
                  <a:rPr lang="zh-CN" altLang="en-US" sz="2800" dirty="0" smtClean="0"/>
                  <a:t>服务的处理器。新处理器的计算速度是旧处理器的</a:t>
                </a:r>
                <a:r>
                  <a:rPr lang="en-US" altLang="zh-CN" sz="2800" dirty="0" smtClean="0"/>
                  <a:t>10</a:t>
                </a:r>
                <a:r>
                  <a:rPr lang="zh-CN" altLang="en-US" sz="2800" dirty="0" smtClean="0"/>
                  <a:t>倍。假定原处理器有</a:t>
                </a:r>
                <a:r>
                  <a:rPr lang="en-US" altLang="zh-CN" sz="2800" dirty="0" smtClean="0"/>
                  <a:t>40%</a:t>
                </a:r>
                <a:r>
                  <a:rPr lang="zh-CN" altLang="en-US" sz="2800" dirty="0" smtClean="0"/>
                  <a:t>的时间用于计算，</a:t>
                </a:r>
                <a:r>
                  <a:rPr lang="en-US" altLang="zh-CN" sz="2800" dirty="0" smtClean="0"/>
                  <a:t>60%</a:t>
                </a:r>
                <a:r>
                  <a:rPr lang="zh-CN" altLang="en-US" sz="2800" dirty="0" smtClean="0"/>
                  <a:t>的时间等待</a:t>
                </a:r>
                <a:r>
                  <a:rPr lang="en-US" altLang="zh-CN" sz="2800" dirty="0" smtClean="0"/>
                  <a:t>I/O</a:t>
                </a:r>
                <a:r>
                  <a:rPr lang="zh-CN" altLang="en-US" sz="2800" dirty="0" smtClean="0"/>
                  <a:t>操作。进行升级后，总加速比是多少？</a:t>
                </a:r>
                <a:r>
                  <a:rPr lang="zh-CN" altLang="en-US" sz="2000" dirty="0" smtClean="0"/>
                  <a:t> </a:t>
                </a:r>
                <a:endParaRPr lang="en-US" altLang="zh-CN" sz="2000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sz="2800" dirty="0" smtClean="0"/>
                  <a:t>升级比例 </a:t>
                </a:r>
                <a:r>
                  <a:rPr lang="en-US" altLang="zh-CN" sz="2800" dirty="0" smtClean="0"/>
                  <a:t>0.4 </a:t>
                </a:r>
                <a:r>
                  <a:rPr lang="zh-CN" altLang="en-US" sz="2800" dirty="0" smtClean="0"/>
                  <a:t>，升级加速比 </a:t>
                </a:r>
                <a:r>
                  <a:rPr lang="en-US" altLang="zh-CN" sz="2800" dirty="0" smtClean="0"/>
                  <a:t>10</a:t>
                </a:r>
                <a:r>
                  <a:rPr lang="zh-CN" altLang="en-US" sz="2800" dirty="0" smtClean="0"/>
                  <a:t>，所以总的加速比</a:t>
                </a:r>
                <a:endParaRPr lang="en-US" altLang="zh-CN" sz="2800" dirty="0" smtClean="0"/>
              </a:p>
              <a:p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0.6+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0.64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≈1.56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76" y="682388"/>
                <a:ext cx="8461612" cy="5045356"/>
              </a:xfrm>
              <a:prstGeom prst="rect">
                <a:avLst/>
              </a:prstGeom>
              <a:blipFill rotWithShape="0">
                <a:blip r:embed="rId2"/>
                <a:stretch>
                  <a:fillRect l="-1513" t="-1691" r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79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09182" y="286603"/>
                <a:ext cx="8939284" cy="509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例</a:t>
                </a:r>
                <a:r>
                  <a:rPr lang="zh-CN" altLang="en-US" sz="2400" dirty="0" smtClean="0"/>
                  <a:t>  图形处理器经常需要求平方根。现有两种设计方案：第一种将浮点平方根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(FPSQR)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硬件加速到原来的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10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倍，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FPSQR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占据了原来总执行时间的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20%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，另外一种设计方案，将所有的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FP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浮点运算速度提高到原来的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1.6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倍，浮点运算占据原执行时间比利为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50%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。比较这两种设计方案。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通过计算加速比来比较两种设计方案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加速比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FPSQR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1−0.2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0.2</m:t>
                              </m:r>
                            </m:num>
                            <m:den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10</m:t>
                              </m:r>
                            </m:den>
                          </m:f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0.82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=1.22</m:t>
                      </m:r>
                    </m:oMath>
                  </m:oMathPara>
                </a14:m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加速比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FP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1−0.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5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0.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1.6</m:t>
                            </m:r>
                          </m:den>
                        </m:f>
                      </m:den>
                    </m:f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0.8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125</m:t>
                        </m:r>
                      </m:den>
                    </m:f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=1.2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3</m:t>
                    </m:r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" y="286603"/>
                <a:ext cx="8939284" cy="5098319"/>
              </a:xfrm>
              <a:prstGeom prst="rect">
                <a:avLst/>
              </a:prstGeom>
              <a:blipFill rotWithShape="0">
                <a:blip r:embed="rId2"/>
                <a:stretch>
                  <a:fillRect l="-1091" t="-1316" r="-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252483" y="5473294"/>
            <a:ext cx="8795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提高整体</a:t>
            </a:r>
            <a:r>
              <a:rPr lang="en-US" altLang="zh-CN" sz="2400" dirty="0">
                <a:ea typeface="宋体" panose="02010600030101010101" pitchFamily="2" charset="-122"/>
              </a:rPr>
              <a:t>FP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浮点运算速度的方案稍好一些，因为它的使用频率要高一些</a:t>
            </a:r>
          </a:p>
        </p:txBody>
      </p:sp>
    </p:spTree>
    <p:extLst>
      <p:ext uri="{BB962C8B-B14F-4D97-AF65-F5344CB8AC3E}">
        <p14:creationId xmlns:p14="http://schemas.microsoft.com/office/powerpoint/2010/main" val="5470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处理器性能公式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899" y="1146412"/>
            <a:ext cx="831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</a:t>
            </a:r>
            <a:r>
              <a:rPr lang="zh-CN" altLang="en-US" sz="2400" dirty="0" smtClean="0"/>
              <a:t>个程序花费的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时间：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037228" y="2683354"/>
            <a:ext cx="7151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     </a:t>
            </a:r>
            <a:r>
              <a:rPr lang="en-US" altLang="zh-CN" sz="2400" dirty="0" smtClean="0">
                <a:solidFill>
                  <a:srgbClr val="0070C0"/>
                </a:solidFill>
              </a:rPr>
              <a:t>CPU</a:t>
            </a:r>
            <a:r>
              <a:rPr lang="zh-CN" altLang="en-US" sz="2400" dirty="0" smtClean="0">
                <a:solidFill>
                  <a:srgbClr val="0070C0"/>
                </a:solidFill>
              </a:rPr>
              <a:t>时间</a:t>
            </a:r>
            <a:r>
              <a:rPr lang="en-US" altLang="zh-CN" sz="2400" dirty="0" smtClean="0">
                <a:solidFill>
                  <a:srgbClr val="0070C0"/>
                </a:solidFill>
              </a:rPr>
              <a:t>=</a:t>
            </a:r>
            <a:r>
              <a:rPr lang="zh-CN" altLang="en-US" sz="2400" dirty="0" smtClean="0">
                <a:solidFill>
                  <a:srgbClr val="0070C0"/>
                </a:solidFill>
              </a:rPr>
              <a:t>程序的</a:t>
            </a:r>
            <a:r>
              <a:rPr lang="en-US" altLang="zh-CN" sz="2400" dirty="0" smtClean="0">
                <a:solidFill>
                  <a:srgbClr val="0070C0"/>
                </a:solidFill>
              </a:rPr>
              <a:t>CPU</a:t>
            </a:r>
            <a:r>
              <a:rPr lang="zh-CN" altLang="en-US" sz="2400" dirty="0" smtClean="0">
                <a:solidFill>
                  <a:srgbClr val="0070C0"/>
                </a:solidFill>
              </a:rPr>
              <a:t>时钟周期数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/ </a:t>
            </a:r>
            <a:r>
              <a:rPr lang="zh-CN" altLang="en-US" sz="2400" dirty="0" smtClean="0">
                <a:solidFill>
                  <a:srgbClr val="0070C0"/>
                </a:solidFill>
              </a:rPr>
              <a:t>时钟频率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7229" y="1914883"/>
            <a:ext cx="7151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CPU</a:t>
            </a:r>
            <a:r>
              <a:rPr lang="zh-CN" altLang="en-US" sz="2400" dirty="0" smtClean="0">
                <a:solidFill>
                  <a:srgbClr val="0070C0"/>
                </a:solidFill>
              </a:rPr>
              <a:t>时间</a:t>
            </a:r>
            <a:r>
              <a:rPr lang="en-US" altLang="zh-CN" sz="2400" dirty="0" smtClean="0">
                <a:solidFill>
                  <a:srgbClr val="0070C0"/>
                </a:solidFill>
              </a:rPr>
              <a:t>=</a:t>
            </a:r>
            <a:r>
              <a:rPr lang="zh-CN" altLang="en-US" sz="2400" dirty="0" smtClean="0">
                <a:solidFill>
                  <a:srgbClr val="0070C0"/>
                </a:solidFill>
              </a:rPr>
              <a:t>程序的</a:t>
            </a:r>
            <a:r>
              <a:rPr lang="en-US" altLang="zh-CN" sz="2400" dirty="0" smtClean="0">
                <a:solidFill>
                  <a:srgbClr val="0070C0"/>
                </a:solidFill>
              </a:rPr>
              <a:t>CPU</a:t>
            </a:r>
            <a:r>
              <a:rPr lang="zh-CN" altLang="en-US" sz="2400" dirty="0" smtClean="0">
                <a:solidFill>
                  <a:srgbClr val="0070C0"/>
                </a:solidFill>
              </a:rPr>
              <a:t>时钟周期数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× </a:t>
            </a:r>
            <a:r>
              <a:rPr lang="zh-CN" altLang="en-US" sz="2400" dirty="0" smtClean="0">
                <a:solidFill>
                  <a:srgbClr val="0070C0"/>
                </a:solidFill>
              </a:rPr>
              <a:t>时钟周期时间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3899" y="3347938"/>
            <a:ext cx="821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CPI</a:t>
            </a:r>
            <a:r>
              <a:rPr lang="zh-CN" altLang="en-US" sz="2400" dirty="0" smtClean="0"/>
              <a:t>：执行一条指令需要的时钟周期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037228" y="3905459"/>
            <a:ext cx="7151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     </a:t>
            </a:r>
            <a:r>
              <a:rPr lang="en-US" altLang="zh-CN" sz="2400" dirty="0" smtClean="0">
                <a:solidFill>
                  <a:srgbClr val="0070C0"/>
                </a:solidFill>
              </a:rPr>
              <a:t>CPI=</a:t>
            </a:r>
            <a:r>
              <a:rPr lang="zh-CN" altLang="en-US" sz="2400" dirty="0" smtClean="0">
                <a:solidFill>
                  <a:srgbClr val="0070C0"/>
                </a:solidFill>
              </a:rPr>
              <a:t>程序的</a:t>
            </a:r>
            <a:r>
              <a:rPr lang="en-US" altLang="zh-CN" sz="2400" dirty="0" smtClean="0">
                <a:solidFill>
                  <a:srgbClr val="0070C0"/>
                </a:solidFill>
              </a:rPr>
              <a:t>CPU</a:t>
            </a:r>
            <a:r>
              <a:rPr lang="zh-CN" altLang="en-US" sz="2400" dirty="0" smtClean="0">
                <a:solidFill>
                  <a:srgbClr val="0070C0"/>
                </a:solidFill>
              </a:rPr>
              <a:t>时钟周期数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/ </a:t>
            </a:r>
            <a:r>
              <a:rPr lang="zh-CN" altLang="en-US" sz="2400" dirty="0" smtClean="0">
                <a:solidFill>
                  <a:srgbClr val="0070C0"/>
                </a:solidFill>
              </a:rPr>
              <a:t>指令条数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3928" y="4654047"/>
            <a:ext cx="7151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       CPU</a:t>
            </a:r>
            <a:r>
              <a:rPr lang="zh-CN" altLang="en-US" sz="2400" dirty="0" smtClean="0">
                <a:solidFill>
                  <a:srgbClr val="0070C0"/>
                </a:solidFill>
              </a:rPr>
              <a:t>时间</a:t>
            </a:r>
            <a:r>
              <a:rPr lang="en-US" altLang="zh-CN" sz="2400" dirty="0" smtClean="0">
                <a:solidFill>
                  <a:srgbClr val="0070C0"/>
                </a:solidFill>
              </a:rPr>
              <a:t>=</a:t>
            </a:r>
            <a:r>
              <a:rPr lang="zh-CN" altLang="en-US" sz="2400" dirty="0" smtClean="0">
                <a:solidFill>
                  <a:srgbClr val="0070C0"/>
                </a:solidFill>
              </a:rPr>
              <a:t>指令条数</a:t>
            </a:r>
            <a:r>
              <a:rPr lang="en-US" altLang="zh-CN" sz="2400" dirty="0" smtClean="0">
                <a:solidFill>
                  <a:srgbClr val="0070C0"/>
                </a:solidFill>
              </a:rPr>
              <a:t>×CPI × </a:t>
            </a:r>
            <a:r>
              <a:rPr lang="zh-CN" altLang="en-US" sz="2400" dirty="0" smtClean="0">
                <a:solidFill>
                  <a:srgbClr val="0070C0"/>
                </a:solidFill>
              </a:rPr>
              <a:t>时钟周期时间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35" y="5402635"/>
            <a:ext cx="6351392" cy="78759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53235" y="6408108"/>
            <a:ext cx="267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一个程序时钟周期数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952732" y="6408108"/>
            <a:ext cx="19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时钟周期时间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 bwMode="auto">
          <a:xfrm>
            <a:off x="1037228" y="5402635"/>
            <a:ext cx="2770497" cy="78759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 bwMode="auto">
          <a:xfrm>
            <a:off x="4708478" y="6190229"/>
            <a:ext cx="68238" cy="2178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4739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处理器性能公式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9" y="1265507"/>
            <a:ext cx="7711791" cy="10263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0387" y="2770495"/>
            <a:ext cx="82849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根据上述公式，处理器性能跟三个因数有关：时钟周期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时钟频率、</a:t>
            </a:r>
            <a:r>
              <a:rPr lang="en-US" altLang="zh-CN" sz="2400" dirty="0" smtClean="0"/>
              <a:t>CPI</a:t>
            </a:r>
            <a:r>
              <a:rPr lang="zh-CN" altLang="en-US" sz="2400" dirty="0" smtClean="0"/>
              <a:t>、指令条数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时钟周期时间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与硬件技术、硬件组成有关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CPI——</a:t>
            </a:r>
            <a:r>
              <a:rPr lang="zh-CN" altLang="en-US" sz="2400" dirty="0" smtClean="0"/>
              <a:t>与计算机体系结构、指令集架构有关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指令条数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与编译器、指令集架构有关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747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09433" y="573207"/>
                <a:ext cx="8297839" cy="5437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不同种类的指令的</a:t>
                </a:r>
                <a:r>
                  <a:rPr lang="en-US" altLang="zh-CN" sz="2400" dirty="0" smtClean="0"/>
                  <a:t>CPI</a:t>
                </a:r>
                <a:r>
                  <a:rPr lang="zh-CN" altLang="en-US" sz="2400" dirty="0" smtClean="0"/>
                  <a:t>是不一样，考虑指令种类差异之后的</a:t>
                </a:r>
                <a:r>
                  <a:rPr lang="en-US" altLang="zh-CN" sz="2400" dirty="0" smtClean="0"/>
                  <a:t>CPU</a:t>
                </a:r>
                <a:r>
                  <a:rPr lang="zh-CN" altLang="en-US" sz="2400" dirty="0" smtClean="0"/>
                  <a:t>总时钟周期：</a:t>
                </a:r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CPU</m:t>
                      </m:r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时钟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周期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数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𝐶𝑃𝐼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 smtClean="0"/>
              </a:p>
              <a:p>
                <a:r>
                  <a:rPr lang="zh-CN" altLang="en-US" sz="2400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是第</a:t>
                </a:r>
                <a:r>
                  <a:rPr lang="en-US" altLang="zh-CN" sz="2400" dirty="0" err="1" smtClean="0"/>
                  <a:t>i</a:t>
                </a:r>
                <a:r>
                  <a:rPr lang="zh-CN" altLang="en-US" sz="2400" dirty="0" smtClean="0"/>
                  <a:t>类指令的数量，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是第</a:t>
                </a:r>
                <a:r>
                  <a:rPr lang="en-US" altLang="zh-CN" sz="2400" dirty="0" err="1" smtClean="0"/>
                  <a:t>i</a:t>
                </a:r>
                <a:r>
                  <a:rPr lang="zh-CN" altLang="en-US" sz="2400" dirty="0" smtClean="0"/>
                  <a:t>类指令的</a:t>
                </a:r>
                <a:r>
                  <a:rPr lang="en-US" altLang="zh-CN" sz="2400" dirty="0" smtClean="0"/>
                  <a:t>CPI</a:t>
                </a:r>
              </a:p>
              <a:p>
                <a:r>
                  <a:rPr lang="zh-CN" altLang="en-US" sz="2400" dirty="0" smtClean="0"/>
                  <a:t>程序的</a:t>
                </a:r>
                <a:r>
                  <a:rPr lang="en-US" altLang="zh-CN" sz="2400" dirty="0" smtClean="0"/>
                  <a:t>CPU</a:t>
                </a:r>
                <a:r>
                  <a:rPr lang="zh-CN" altLang="en-US" sz="2400" dirty="0" smtClean="0"/>
                  <a:t>时间可以表示为</a:t>
                </a:r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CPU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时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𝐼𝐶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𝐶𝑃𝐼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时钟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周期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时间</m:t>
                    </m:r>
                  </m:oMath>
                </a14:m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zh-CN" altLang="en-US" sz="2400" dirty="0" smtClean="0"/>
                  <a:t>总的</a:t>
                </a:r>
                <a:r>
                  <a:rPr lang="en-US" altLang="zh-CN" sz="2400" dirty="0" smtClean="0"/>
                  <a:t>CPI</a:t>
                </a:r>
                <a:r>
                  <a:rPr lang="zh-CN" altLang="en-US" sz="2400" dirty="0" smtClean="0"/>
                  <a:t>为：</a:t>
                </a:r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𝐼𝐶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𝐶𝑃𝐼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指令</m:t>
                          </m:r>
                          <m:r>
                            <a:rPr lang="zh-CN" altLang="en-US" sz="2400" b="0" i="1" dirty="0" smtClean="0">
                              <a:latin typeface="Cambria Math" panose="02040503050406030204" pitchFamily="18" charset="0"/>
                            </a:rPr>
                            <m:t>总</m:t>
                          </m:r>
                          <m: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  <m:t>条数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𝐼𝐶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指令</m:t>
                              </m:r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总</m:t>
                              </m:r>
                              <m:r>
                                <a:rPr lang="zh-CN" altLang="en-US" sz="2400" i="1" dirty="0" smtClean="0">
                                  <a:latin typeface="Cambria Math" panose="02040503050406030204" pitchFamily="18" charset="0"/>
                                </a:rPr>
                                <m:t>条数</m:t>
                              </m:r>
                            </m:den>
                          </m:f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𝐶𝑃𝐼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33" y="573207"/>
                <a:ext cx="8297839" cy="5437964"/>
              </a:xfrm>
              <a:prstGeom prst="rect">
                <a:avLst/>
              </a:prstGeom>
              <a:blipFill rotWithShape="0">
                <a:blip r:embed="rId2"/>
                <a:stretch>
                  <a:fillRect l="-1102" t="-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844955" y="4940490"/>
            <a:ext cx="1583141" cy="107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459104" y="6141493"/>
            <a:ext cx="200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类指令</a:t>
            </a:r>
            <a:r>
              <a:rPr lang="zh-CN" altLang="en-US" dirty="0"/>
              <a:t>频率</a:t>
            </a:r>
          </a:p>
        </p:txBody>
      </p:sp>
    </p:spTree>
    <p:extLst>
      <p:ext uri="{BB962C8B-B14F-4D97-AF65-F5344CB8AC3E}">
        <p14:creationId xmlns:p14="http://schemas.microsoft.com/office/powerpoint/2010/main" val="15482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并行性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255595"/>
            <a:ext cx="914399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应用中的并行性分类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DLP</a:t>
            </a:r>
            <a:r>
              <a:rPr lang="zh-CN" altLang="en-US" sz="2400" dirty="0" smtClean="0"/>
              <a:t>数据级并行性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>
                <a:ea typeface="宋体" panose="02010600030101010101" pitchFamily="2" charset="-122"/>
              </a:rPr>
              <a:t>Data Level Parallelism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ea typeface="宋体" panose="02010600030101010101" pitchFamily="2" charset="-122"/>
              </a:rPr>
              <a:t>TLP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任务级并行性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>
                <a:ea typeface="宋体" panose="02010600030101010101" pitchFamily="2" charset="-122"/>
              </a:rPr>
              <a:t>Task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Level Parallelism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体系机构层面并行性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ILP</a:t>
            </a:r>
            <a:r>
              <a:rPr lang="en-US" altLang="zh-CN" sz="2400" dirty="0">
                <a:ea typeface="宋体" panose="02010600030101010101" pitchFamily="2" charset="-122"/>
              </a:rPr>
              <a:t>(Instruction Level Parallelism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指令级并行性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DLP(Data Level Parallelism) </a:t>
            </a:r>
            <a:r>
              <a:rPr lang="zh-CN" altLang="en-US" sz="2400" dirty="0"/>
              <a:t>数据级</a:t>
            </a:r>
            <a:r>
              <a:rPr lang="zh-CN" altLang="en-US" sz="2400" dirty="0" smtClean="0"/>
              <a:t>并行性：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向量结构、</a:t>
            </a:r>
            <a:r>
              <a:rPr lang="en-US" altLang="zh-CN" sz="2400" dirty="0" smtClean="0">
                <a:ea typeface="宋体" panose="02010600030101010101" pitchFamily="2" charset="-122"/>
              </a:rPr>
              <a:t>GPU</a:t>
            </a:r>
            <a:r>
              <a:rPr lang="zh-CN" altLang="en-US" sz="2400" dirty="0" smtClean="0">
                <a:ea typeface="宋体" panose="02010600030101010101" pitchFamily="2" charset="-122"/>
              </a:rPr>
              <a:t>、</a:t>
            </a:r>
            <a:r>
              <a:rPr lang="en-US" altLang="zh-CN" sz="2400" dirty="0" smtClean="0">
                <a:ea typeface="宋体" panose="02010600030101010101" pitchFamily="2" charset="-122"/>
              </a:rPr>
              <a:t>SIMD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TLP(Thread </a:t>
            </a:r>
            <a:r>
              <a:rPr lang="en-US" altLang="zh-CN" sz="2400" dirty="0"/>
              <a:t>Level Parallelism) </a:t>
            </a:r>
            <a:r>
              <a:rPr lang="zh-CN" altLang="en-US" sz="2400" dirty="0"/>
              <a:t>线程级</a:t>
            </a:r>
            <a:r>
              <a:rPr lang="zh-CN" altLang="en-US" sz="2400" dirty="0" smtClean="0"/>
              <a:t>并行性：多核、多处理器、多线程处理器</a:t>
            </a:r>
            <a:endParaRPr lang="zh-CN" altLang="en-US" sz="24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RLP(Request Level Parallelism)</a:t>
            </a:r>
            <a:r>
              <a:rPr lang="zh-CN" altLang="en-US" sz="2400" dirty="0"/>
              <a:t>请求级</a:t>
            </a:r>
            <a:r>
              <a:rPr lang="zh-CN" altLang="en-US" sz="2400" dirty="0" smtClean="0"/>
              <a:t>并行性</a:t>
            </a:r>
            <a:endParaRPr lang="zh-CN" altLang="en-US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7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491319"/>
                <a:ext cx="9144000" cy="637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例</a:t>
                </a:r>
                <a:r>
                  <a:rPr lang="zh-CN" altLang="en-US" sz="2400" dirty="0" smtClean="0"/>
                  <a:t>  假设有以下情况：</a:t>
                </a:r>
                <a:endParaRPr lang="en-US" altLang="zh-CN" sz="2400" dirty="0" smtClean="0"/>
              </a:p>
              <a:p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FP</a:t>
                </a:r>
                <a:r>
                  <a:rPr lang="zh-CN" altLang="en-US" sz="2400" dirty="0"/>
                  <a:t>运算</a:t>
                </a:r>
                <a:r>
                  <a:rPr lang="zh-CN" altLang="en-US" sz="2400" dirty="0" smtClean="0"/>
                  <a:t>频率</a:t>
                </a:r>
                <a:r>
                  <a:rPr lang="en-US" altLang="zh-CN" sz="2400" dirty="0" smtClean="0"/>
                  <a:t>=25%</a:t>
                </a:r>
                <a:r>
                  <a:rPr lang="zh-CN" altLang="en-US" sz="2400" dirty="0" smtClean="0"/>
                  <a:t>， </a:t>
                </a:r>
                <a:r>
                  <a:rPr lang="en-US" altLang="zh-CN" sz="2400" dirty="0" smtClean="0"/>
                  <a:t>FP</a:t>
                </a:r>
                <a:r>
                  <a:rPr lang="zh-CN" altLang="en-US" sz="2400" dirty="0" smtClean="0"/>
                  <a:t>运算的</a:t>
                </a:r>
                <a:r>
                  <a:rPr lang="en-US" altLang="zh-CN" sz="2400" dirty="0" smtClean="0"/>
                  <a:t>CPI=4</a:t>
                </a:r>
                <a:r>
                  <a:rPr lang="zh-CN" altLang="en-US" sz="2400" dirty="0" smtClean="0"/>
                  <a:t>，其他指令的</a:t>
                </a:r>
                <a:r>
                  <a:rPr lang="en-US" altLang="zh-CN" sz="2400" dirty="0" smtClean="0"/>
                  <a:t>CPI=1.33</a:t>
                </a:r>
              </a:p>
              <a:p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FPSQR</a:t>
                </a:r>
                <a:r>
                  <a:rPr lang="zh-CN" altLang="en-US" sz="2400" dirty="0" smtClean="0"/>
                  <a:t>运算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浮点平方根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频率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=</a:t>
                </a:r>
                <a:r>
                  <a:rPr lang="en-US" altLang="zh-CN" sz="2400" dirty="0" smtClean="0">
                    <a:ea typeface="宋体" panose="02010600030101010101" pitchFamily="2" charset="-122"/>
                  </a:rPr>
                  <a:t>2%</a:t>
                </a:r>
                <a:r>
                  <a:rPr lang="zh-CN" altLang="en-US" sz="2400" dirty="0" smtClean="0">
                    <a:ea typeface="宋体" panose="02010600030101010101" pitchFamily="2" charset="-122"/>
                  </a:rPr>
                  <a:t>，</a:t>
                </a:r>
                <a:r>
                  <a:rPr lang="en-US" altLang="zh-CN" sz="2400" dirty="0" smtClean="0">
                    <a:ea typeface="宋体" panose="02010600030101010101" pitchFamily="2" charset="-122"/>
                  </a:rPr>
                  <a:t>FPSQR</a:t>
                </a:r>
                <a:r>
                  <a:rPr lang="zh-CN" altLang="en-US" sz="2400" dirty="0" smtClean="0">
                    <a:ea typeface="宋体" panose="02010600030101010101" pitchFamily="2" charset="-122"/>
                  </a:rPr>
                  <a:t>的</a:t>
                </a:r>
                <a:r>
                  <a:rPr lang="en-US" altLang="zh-CN" sz="2400" dirty="0" smtClean="0">
                    <a:ea typeface="宋体" panose="02010600030101010101" pitchFamily="2" charset="-122"/>
                  </a:rPr>
                  <a:t>CPI=20</a:t>
                </a:r>
              </a:p>
              <a:p>
                <a:r>
                  <a:rPr lang="en-US" altLang="zh-CN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 smtClean="0">
                    <a:ea typeface="宋体" panose="02010600030101010101" pitchFamily="2" charset="-122"/>
                  </a:rPr>
                  <a:t>    </a:t>
                </a:r>
                <a:r>
                  <a:rPr lang="zh-CN" altLang="en-US" sz="2400" dirty="0" smtClean="0">
                    <a:ea typeface="宋体" panose="02010600030101010101" pitchFamily="2" charset="-122"/>
                  </a:rPr>
                  <a:t>有两种设计方案，一种方案将</a:t>
                </a:r>
                <a:r>
                  <a:rPr lang="en-US" altLang="zh-CN" sz="2400" dirty="0" smtClean="0">
                    <a:ea typeface="宋体" panose="02010600030101010101" pitchFamily="2" charset="-122"/>
                  </a:rPr>
                  <a:t>FPSQR</a:t>
                </a:r>
                <a:r>
                  <a:rPr lang="zh-CN" altLang="en-US" sz="2400" dirty="0" smtClean="0">
                    <a:ea typeface="宋体" panose="02010600030101010101" pitchFamily="2" charset="-122"/>
                  </a:rPr>
                  <a:t>的</a:t>
                </a:r>
                <a:r>
                  <a:rPr lang="en-US" altLang="zh-CN" sz="2400" dirty="0" smtClean="0">
                    <a:ea typeface="宋体" panose="02010600030101010101" pitchFamily="2" charset="-122"/>
                  </a:rPr>
                  <a:t>CPI</a:t>
                </a:r>
                <a:r>
                  <a:rPr lang="zh-CN" altLang="en-US" sz="2400" dirty="0" smtClean="0">
                    <a:ea typeface="宋体" panose="02010600030101010101" pitchFamily="2" charset="-122"/>
                  </a:rPr>
                  <a:t>降至</a:t>
                </a:r>
                <a:r>
                  <a:rPr lang="en-US" altLang="zh-CN" sz="2400" dirty="0" smtClean="0">
                    <a:ea typeface="宋体" panose="02010600030101010101" pitchFamily="2" charset="-122"/>
                  </a:rPr>
                  <a:t>2</a:t>
                </a:r>
                <a:r>
                  <a:rPr lang="zh-CN" altLang="en-US" sz="2400" dirty="0" smtClean="0">
                    <a:ea typeface="宋体" panose="02010600030101010101" pitchFamily="2" charset="-122"/>
                  </a:rPr>
                  <a:t>。另外一 种将</a:t>
                </a:r>
                <a:endParaRPr lang="en-US" altLang="zh-CN" sz="2400" dirty="0" smtClean="0">
                  <a:ea typeface="宋体" panose="02010600030101010101" pitchFamily="2" charset="-122"/>
                </a:endParaRPr>
              </a:p>
              <a:p>
                <a:r>
                  <a:rPr lang="en-US" altLang="zh-CN" sz="24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 smtClean="0">
                    <a:ea typeface="宋体" panose="02010600030101010101" pitchFamily="2" charset="-122"/>
                  </a:rPr>
                  <a:t>   </a:t>
                </a:r>
                <a:r>
                  <a:rPr lang="zh-CN" altLang="en-US" sz="2400" dirty="0" smtClean="0">
                    <a:ea typeface="宋体" panose="02010600030101010101" pitchFamily="2" charset="-122"/>
                  </a:rPr>
                  <a:t> 所有</a:t>
                </a:r>
                <a:r>
                  <a:rPr lang="en-US" altLang="zh-CN" sz="2400" dirty="0" smtClean="0">
                    <a:ea typeface="宋体" panose="02010600030101010101" pitchFamily="2" charset="-122"/>
                  </a:rPr>
                  <a:t>FP</a:t>
                </a:r>
                <a:r>
                  <a:rPr lang="zh-CN" altLang="en-US" sz="2400" dirty="0" smtClean="0">
                    <a:ea typeface="宋体" panose="02010600030101010101" pitchFamily="2" charset="-122"/>
                  </a:rPr>
                  <a:t>运算</a:t>
                </a:r>
                <a:r>
                  <a:rPr lang="en-US" altLang="zh-CN" sz="2400" dirty="0" smtClean="0">
                    <a:ea typeface="宋体" panose="02010600030101010101" pitchFamily="2" charset="-122"/>
                  </a:rPr>
                  <a:t>CPI</a:t>
                </a:r>
                <a:r>
                  <a:rPr lang="zh-CN" altLang="en-US" sz="2400" dirty="0" smtClean="0">
                    <a:ea typeface="宋体" panose="02010600030101010101" pitchFamily="2" charset="-122"/>
                  </a:rPr>
                  <a:t>降至</a:t>
                </a:r>
                <a:r>
                  <a:rPr lang="en-US" altLang="zh-CN" sz="2400" dirty="0" smtClean="0">
                    <a:ea typeface="宋体" panose="02010600030101010101" pitchFamily="2" charset="-122"/>
                  </a:rPr>
                  <a:t>2.5</a:t>
                </a:r>
                <a:r>
                  <a:rPr lang="zh-CN" altLang="en-US" sz="2400" dirty="0" smtClean="0">
                    <a:ea typeface="宋体" panose="02010600030101010101" pitchFamily="2" charset="-122"/>
                  </a:rPr>
                  <a:t>，用处理器性能公式对比两种方案</a:t>
                </a:r>
                <a:endParaRPr lang="en-US" altLang="zh-CN" sz="2400" dirty="0" smtClean="0">
                  <a:ea typeface="宋体" panose="02010600030101010101" pitchFamily="2" charset="-122"/>
                </a:endParaRPr>
              </a:p>
              <a:p>
                <a:endParaRPr lang="en-US" altLang="zh-CN" sz="2400" dirty="0" smtClean="0">
                  <a:ea typeface="宋体" panose="02010600030101010101" pitchFamily="2" charset="-122"/>
                </a:endParaRPr>
              </a:p>
              <a:p>
                <a:endParaRPr lang="en-US" altLang="zh-CN" sz="2400" dirty="0">
                  <a:ea typeface="宋体" panose="02010600030101010101" pitchFamily="2" charset="-122"/>
                </a:endParaRPr>
              </a:p>
              <a:p>
                <a:r>
                  <a:rPr lang="zh-CN" altLang="en-US" sz="2400" dirty="0" smtClean="0"/>
                  <a:t>仅有</a:t>
                </a:r>
                <a:r>
                  <a:rPr lang="en-US" altLang="zh-CN" sz="2400" dirty="0" smtClean="0"/>
                  <a:t>CPI</a:t>
                </a:r>
                <a:r>
                  <a:rPr lang="zh-CN" altLang="en-US" sz="2400" dirty="0" smtClean="0"/>
                  <a:t>发生改变，指令条数和时钟周期不变。没改进前的原</a:t>
                </a:r>
                <a:r>
                  <a:rPr lang="en-US" altLang="zh-CN" sz="2400" dirty="0" smtClean="0"/>
                  <a:t>CPI</a:t>
                </a:r>
                <a:r>
                  <a:rPr lang="zh-CN" altLang="en-US" sz="2400" dirty="0" smtClean="0"/>
                  <a:t>：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dirty="0">
                          <a:latin typeface="Cambria Math" panose="02040503050406030204" pitchFamily="18" charset="0"/>
                        </a:rPr>
                        <m:t>原</m:t>
                      </m:r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CPI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CPI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𝐼𝐶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指令</m:t>
                                  </m:r>
                                  <m:r>
                                    <a:rPr lang="zh-CN" alt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数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4×25%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1.33×75%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可以用原</a:t>
                </a:r>
                <a:r>
                  <a:rPr lang="en-US" altLang="zh-CN" sz="2400" dirty="0"/>
                  <a:t>CPI</a:t>
                </a:r>
                <a:r>
                  <a:rPr lang="zh-CN" altLang="en-US" sz="2400" dirty="0"/>
                  <a:t>减去节省的周期数</a:t>
                </a:r>
                <a:r>
                  <a:rPr lang="zh-CN" altLang="en-US" sz="2400" dirty="0" smtClean="0"/>
                  <a:t>得到改进</a:t>
                </a:r>
                <a:r>
                  <a:rPr lang="en-US" altLang="zh-CN" sz="2400" dirty="0" smtClean="0"/>
                  <a:t>FPSQR</a:t>
                </a:r>
                <a:r>
                  <a:rPr lang="zh-CN" altLang="en-US" sz="2400" dirty="0" smtClean="0"/>
                  <a:t>后的</a:t>
                </a:r>
                <a:r>
                  <a:rPr lang="en-US" altLang="zh-CN" sz="2400" dirty="0" smtClean="0"/>
                  <a:t>CPI</a:t>
                </a:r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CPI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改进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FPSQR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后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CPI</m:t>
                          </m:r>
                        </m:e>
                        <m: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−2%×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𝐶𝑃𝐼</m:t>
                              </m:r>
                            </m:e>
                            <m:sub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𝐹𝑃𝑆𝑄𝑅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𝐶𝑃𝐼</m:t>
                              </m:r>
                            </m:e>
                            <m:sub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新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FPSQR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 smtClean="0"/>
              </a:p>
              <a:p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                           =2.0-2%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(20-2)=1.64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1319"/>
                <a:ext cx="9144000" cy="6372514"/>
              </a:xfrm>
              <a:prstGeom prst="rect">
                <a:avLst/>
              </a:prstGeom>
              <a:blipFill rotWithShape="0">
                <a:blip r:embed="rId2"/>
                <a:stretch>
                  <a:fillRect l="-1000" t="-1053" r="-67" b="-1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84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25820" y="529192"/>
                <a:ext cx="8570794" cy="559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对所有的</a:t>
                </a:r>
                <a:r>
                  <a:rPr lang="en-US" altLang="zh-CN" sz="2400" dirty="0" smtClean="0"/>
                  <a:t>FP</a:t>
                </a:r>
                <a:r>
                  <a:rPr lang="zh-CN" altLang="en-US" sz="2400" dirty="0" smtClean="0"/>
                  <a:t>改进后的</a:t>
                </a:r>
                <a:r>
                  <a:rPr lang="en-US" altLang="zh-CN" sz="2400" dirty="0" smtClean="0"/>
                  <a:t>CPI</a:t>
                </a:r>
                <a:r>
                  <a:rPr lang="zh-CN" altLang="en-US" sz="2400" dirty="0" smtClean="0"/>
                  <a:t>为：</a:t>
                </a:r>
                <a:endParaRPr lang="en-US" altLang="zh-CN" sz="2400" dirty="0" smtClean="0"/>
              </a:p>
              <a:p>
                <a:endParaRPr lang="en-US" altLang="zh-CN" sz="3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新</m:t>
                        </m:r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FP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75%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×1.33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25%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×2.5</m:t>
                        </m:r>
                      </m:e>
                    </m:d>
                  </m:oMath>
                </a14:m>
                <a:r>
                  <a:rPr lang="en-US" altLang="zh-CN" sz="2800" dirty="0" smtClean="0"/>
                  <a:t>=1.625</a:t>
                </a:r>
                <a:endParaRPr lang="en-US" altLang="zh-CN" sz="28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对所有</a:t>
                </a:r>
                <a:r>
                  <a:rPr lang="en-US" altLang="zh-CN" sz="2400" dirty="0" smtClean="0"/>
                  <a:t>FP</a:t>
                </a:r>
                <a:r>
                  <a:rPr lang="zh-CN" altLang="en-US" sz="2400" dirty="0" smtClean="0"/>
                  <a:t>改进后的</a:t>
                </a:r>
                <a:r>
                  <a:rPr lang="en-US" altLang="zh-CN" sz="2400" dirty="0" smtClean="0"/>
                  <a:t>CPI</a:t>
                </a:r>
                <a:r>
                  <a:rPr lang="zh-CN" altLang="en-US" sz="2400" dirty="0" smtClean="0"/>
                  <a:t>低一些，这种方案的效果好一些。该种方案的加速比为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加速比</m:t>
                          </m:r>
                        </m:e>
                        <m:sub>
                          <m:r>
                            <a:rPr lang="zh-CN" altLang="en-US" sz="2400" b="0" i="1" dirty="0" smtClean="0">
                              <a:latin typeface="Cambria Math" panose="02040503050406030204" pitchFamily="18" charset="0"/>
                            </a:rPr>
                            <m:t>新</m:t>
                          </m:r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FP</m:t>
                          </m:r>
                        </m:sub>
                      </m:sSub>
                      <m:r>
                        <a:rPr lang="en-US" altLang="zh-CN" sz="240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CPU</m:t>
                              </m:r>
                              <m:r>
                                <a:rPr lang="zh-CN" altLang="en-US" sz="2400" i="1" dirty="0" smtClean="0">
                                  <a:latin typeface="Cambria Math" panose="02040503050406030204" pitchFamily="18" charset="0"/>
                                </a:rPr>
                                <m:t>时间</m:t>
                              </m:r>
                            </m:e>
                            <m:sub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CPU</m:t>
                              </m:r>
                              <m:r>
                                <a:rPr lang="zh-CN" altLang="en-US" sz="2400" i="1" dirty="0" smtClean="0">
                                  <a:latin typeface="Cambria Math" panose="02040503050406030204" pitchFamily="18" charset="0"/>
                                </a:rPr>
                                <m:t>时间</m:t>
                              </m:r>
                            </m:e>
                            <m:sub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新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IC</m:t>
                          </m:r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时钟</m:t>
                          </m:r>
                          <m:r>
                            <a:rPr lang="zh-CN" alt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周期</m:t>
                          </m:r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CPI</m:t>
                              </m:r>
                            </m:e>
                            <m:sub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原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IC</m:t>
                          </m:r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时钟</m:t>
                          </m:r>
                          <m:r>
                            <a:rPr lang="zh-CN" alt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周期</m:t>
                          </m:r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CPI</m:t>
                              </m:r>
                            </m:e>
                            <m:sub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新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FP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CPI</m:t>
                              </m:r>
                            </m:e>
                            <m:sub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CPI</m:t>
                              </m:r>
                            </m:e>
                            <m:sub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新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FP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1.625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=1.23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20" y="529192"/>
                <a:ext cx="8570794" cy="5596404"/>
              </a:xfrm>
              <a:prstGeom prst="rect">
                <a:avLst/>
              </a:prstGeom>
              <a:blipFill rotWithShape="0">
                <a:blip r:embed="rId2"/>
                <a:stretch>
                  <a:fillRect l="-1067" t="-1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1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本章总结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555845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、提高计算机性能基本方法：半导体技术、体系结构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、并行性：指令层次并行性、数据层次平行性、线程层次</a:t>
            </a:r>
            <a:r>
              <a:rPr lang="zh-CN" altLang="en-US" sz="2400" dirty="0"/>
              <a:t>并行</a:t>
            </a:r>
            <a:r>
              <a:rPr lang="zh-CN" altLang="en-US" sz="2400" dirty="0" smtClean="0"/>
              <a:t>性、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 请求层次并行性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、计算机弗林分类法</a:t>
            </a:r>
            <a:endParaRPr lang="en-US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、体系结构定义</a:t>
            </a:r>
            <a:endParaRPr lang="en-US" altLang="zh-CN" sz="2400" dirty="0" smtClean="0"/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IC</a:t>
            </a:r>
            <a:r>
              <a:rPr lang="zh-CN" altLang="en-US" sz="2400" dirty="0" smtClean="0"/>
              <a:t>功耗</a:t>
            </a:r>
            <a:endParaRPr lang="en-US" altLang="zh-CN" sz="2400" dirty="0" smtClean="0"/>
          </a:p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、可信任度、可靠性、可用性</a:t>
            </a:r>
            <a:endParaRPr lang="en-US" altLang="zh-CN" sz="2400" dirty="0" smtClean="0"/>
          </a:p>
          <a:p>
            <a:r>
              <a:rPr lang="en-US" altLang="zh-CN" sz="2400" dirty="0" smtClean="0"/>
              <a:t>7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SPEC</a:t>
            </a:r>
            <a:r>
              <a:rPr lang="zh-CN" altLang="en-US" sz="2400" dirty="0" smtClean="0"/>
              <a:t>基准测试集、性能比较</a:t>
            </a:r>
            <a:endParaRPr lang="en-US" altLang="zh-CN" sz="2400" dirty="0" smtClean="0"/>
          </a:p>
          <a:p>
            <a:r>
              <a:rPr lang="en-US" altLang="zh-CN" sz="2400" dirty="0" smtClean="0"/>
              <a:t>8</a:t>
            </a:r>
            <a:r>
              <a:rPr lang="zh-CN" altLang="en-US" sz="2400" dirty="0" smtClean="0"/>
              <a:t>、计算机设计原理：利用并行性、局部性原理、聚焦通常情况</a:t>
            </a:r>
            <a:endParaRPr lang="en-US" altLang="zh-CN" sz="2400" dirty="0" smtClean="0"/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9、</a:t>
            </a:r>
            <a:r>
              <a:rPr lang="en-US" altLang="zh-CN" sz="2400" dirty="0" smtClean="0">
                <a:ea typeface="宋体" panose="02010600030101010101" pitchFamily="2" charset="-122"/>
              </a:rPr>
              <a:t>Amdahl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定律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、处理器性能公式：</a:t>
            </a:r>
            <a:r>
              <a:rPr lang="en-US" altLang="zh-CN" sz="2400" dirty="0" smtClean="0">
                <a:ea typeface="宋体" panose="02010600030101010101" pitchFamily="2" charset="-122"/>
              </a:rPr>
              <a:t>CPI</a:t>
            </a:r>
            <a:r>
              <a:rPr lang="zh-CN" altLang="en-US" sz="2400" dirty="0" smtClean="0">
                <a:ea typeface="宋体" panose="02010600030101010101" pitchFamily="2" charset="-122"/>
              </a:rPr>
              <a:t>、</a:t>
            </a:r>
            <a:r>
              <a:rPr lang="en-US" altLang="zh-CN" sz="2400" dirty="0" smtClean="0">
                <a:ea typeface="宋体" panose="02010600030101010101" pitchFamily="2" charset="-122"/>
              </a:rPr>
              <a:t>IC</a:t>
            </a:r>
            <a:r>
              <a:rPr lang="zh-CN" altLang="en-US" sz="2400" dirty="0" smtClean="0">
                <a:ea typeface="宋体" panose="02010600030101010101" pitchFamily="2" charset="-122"/>
              </a:rPr>
              <a:t>、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时钟周期时间、等效</a:t>
            </a:r>
            <a:r>
              <a:rPr lang="en-US" altLang="zh-CN" sz="2400" dirty="0" smtClean="0">
                <a:ea typeface="宋体" panose="02010600030101010101" pitchFamily="2" charset="-122"/>
              </a:rPr>
              <a:t>CPI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313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36828" y="126511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系统结构当前趋势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078173"/>
            <a:ext cx="9144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利用</a:t>
            </a:r>
            <a:r>
              <a:rPr lang="en-US" altLang="zh-CN" sz="2400" dirty="0" smtClean="0"/>
              <a:t>ILP</a:t>
            </a:r>
            <a:r>
              <a:rPr lang="en-US" altLang="zh-CN" sz="2400" dirty="0" smtClean="0">
                <a:ea typeface="宋体" panose="02010600030101010101" pitchFamily="2" charset="-122"/>
              </a:rPr>
              <a:t>(Instruction Level Parallelism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指令级并行性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提升性能遇到瓶颈，挖掘空间不大</a:t>
            </a:r>
            <a:endParaRPr lang="en-US" altLang="zh-CN" sz="24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乱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序执行、多发射、编译器优化、分支预测、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ROB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、寄存器重命名等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DLP(Data </a:t>
            </a:r>
            <a:r>
              <a:rPr lang="en-US" altLang="zh-CN" sz="2400" dirty="0"/>
              <a:t>Level Parallelism) </a:t>
            </a:r>
            <a:r>
              <a:rPr lang="zh-CN" altLang="en-US" sz="2400" dirty="0"/>
              <a:t>数据级并行性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指令级并行的有效补充，在高性能计算及流媒体等领域发挥重要作用，在专用处理器中应用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较多</a:t>
            </a:r>
            <a:endParaRPr lang="en-US" altLang="zh-CN" sz="20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向量机、</a:t>
            </a:r>
            <a:r>
              <a:rPr lang="en-US" altLang="zh-CN" sz="2000" dirty="0" smtClean="0">
                <a:ea typeface="宋体" panose="02010600030101010101" pitchFamily="2" charset="-122"/>
              </a:rPr>
              <a:t>SIMD</a:t>
            </a:r>
            <a:r>
              <a:rPr lang="zh-CN" altLang="en-US" sz="2000" dirty="0" smtClean="0">
                <a:ea typeface="宋体" panose="02010600030101010101" pitchFamily="2" charset="-122"/>
              </a:rPr>
              <a:t>多媒体扩展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smtClean="0">
                <a:ea typeface="宋体" panose="02010600030101010101" pitchFamily="2" charset="-122"/>
              </a:rPr>
              <a:t>GPU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/>
              <a:t>TLP(Thread Level Parallelism) </a:t>
            </a:r>
            <a:r>
              <a:rPr lang="zh-CN" altLang="en-US" sz="2400" dirty="0"/>
              <a:t>线程级</a:t>
            </a:r>
            <a:r>
              <a:rPr lang="zh-CN" altLang="en-US" sz="2400" dirty="0" smtClean="0"/>
              <a:t>并行性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线程级并行大量存在于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Internet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应用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核处理器、多处理机、多线程处理器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目前研究热点</a:t>
            </a:r>
            <a:endParaRPr lang="en-US" altLang="zh-CN" sz="20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结合特定应用： </a:t>
            </a:r>
            <a:r>
              <a:rPr lang="en-US" altLang="zh-CN" sz="2400" dirty="0" smtClean="0"/>
              <a:t>AI</a:t>
            </a:r>
            <a:r>
              <a:rPr lang="zh-CN" altLang="en-US" sz="2400" dirty="0" smtClean="0"/>
              <a:t>加速芯片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/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NPU</a:t>
            </a:r>
            <a:r>
              <a:rPr lang="zh-CN" altLang="en-US" sz="2000" dirty="0"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ea typeface="宋体" panose="02010600030101010101" pitchFamily="2" charset="-122"/>
              </a:rPr>
              <a:t>TPU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深度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学习，人脸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车牌识别、目标检测跟踪、图像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生成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smtClean="0">
                <a:ea typeface="宋体" panose="02010600030101010101" pitchFamily="2" charset="-122"/>
              </a:rPr>
              <a:t>LLM</a:t>
            </a:r>
            <a:r>
              <a:rPr lang="zh-CN" altLang="en-US" sz="2000" dirty="0" smtClean="0">
                <a:ea typeface="宋体" panose="02010600030101010101" pitchFamily="2" charset="-122"/>
              </a:rPr>
              <a:t>大语言模型（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chatGPT</a:t>
            </a:r>
            <a:r>
              <a:rPr lang="zh-CN" altLang="en-US" sz="2000" dirty="0" smtClean="0">
                <a:ea typeface="宋体" panose="02010600030101010101" pitchFamily="2" charset="-122"/>
              </a:rPr>
              <a:t>）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58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804"/>
            <a:ext cx="9144000" cy="5125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27243" y="6100549"/>
            <a:ext cx="648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Apple  A14</a:t>
            </a:r>
            <a:r>
              <a:rPr lang="zh-CN" altLang="en-US" dirty="0" smtClean="0"/>
              <a:t>芯片（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月）</a:t>
            </a:r>
            <a:r>
              <a:rPr lang="en-US" altLang="zh-CN" dirty="0" smtClean="0"/>
              <a:t> for iPhone 12/ iPad Air </a:t>
            </a:r>
            <a:r>
              <a:rPr lang="zh-CN" altLang="en-US" dirty="0" smtClean="0"/>
              <a:t>（第四代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585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计算机分类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2608" y="1096744"/>
            <a:ext cx="842066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个人移动计算</a:t>
            </a:r>
            <a:r>
              <a:rPr lang="zh-CN" altLang="en-US" sz="2800" dirty="0"/>
              <a:t>设备</a:t>
            </a:r>
            <a:r>
              <a:rPr lang="en-US" altLang="zh-CN" sz="2800" dirty="0" smtClean="0"/>
              <a:t>PMD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智能手机、平板电脑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注重节能、实时处理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桌面电脑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关注性价比，笔记本电脑、台式机、一体机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服务器 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注重可扩展性、吞吐量、可获得性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机群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仓库规模计算机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用于</a:t>
            </a:r>
            <a:r>
              <a:rPr lang="en-US" altLang="zh-CN" sz="2400" dirty="0" smtClean="0"/>
              <a:t>SaaS</a:t>
            </a:r>
            <a:r>
              <a:rPr lang="en-US" altLang="zh-CN" sz="2400" dirty="0" smtClean="0">
                <a:ea typeface="宋体" panose="02010600030101010101" pitchFamily="2" charset="-122"/>
              </a:rPr>
              <a:t>(Software as a Service)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注重可获得性、性价比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超级计算机；关注浮点运算速度和快速内部连接网络。</a:t>
            </a:r>
            <a:r>
              <a:rPr lang="zh-CN" altLang="en-US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天河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</a:t>
            </a:r>
            <a:r>
              <a:rPr lang="zh-CN" altLang="en-US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、神威系列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…… Top500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嵌入式计算机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关注价格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82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77771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弗林分类法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102578"/>
            <a:ext cx="912352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SISD </a:t>
            </a:r>
            <a:r>
              <a:rPr lang="en-US" altLang="zh-CN" sz="2800" dirty="0" smtClean="0">
                <a:ea typeface="宋体" panose="02010600030101010101" pitchFamily="2" charset="-122"/>
              </a:rPr>
              <a:t>(</a:t>
            </a:r>
            <a:r>
              <a:rPr lang="en-US" altLang="zh-CN" sz="2800" dirty="0" smtClean="0"/>
              <a:t>single instruction stream, single data stream</a:t>
            </a:r>
            <a:r>
              <a:rPr lang="en-US" altLang="zh-CN" sz="2800" dirty="0" smtClean="0">
                <a:ea typeface="宋体" panose="02010600030101010101" pitchFamily="2" charset="-122"/>
              </a:rPr>
              <a:t>)</a:t>
            </a:r>
            <a:r>
              <a:rPr lang="zh-CN" altLang="en-US" sz="2800" dirty="0" smtClean="0">
                <a:ea typeface="宋体" panose="02010600030101010101" pitchFamily="2" charset="-122"/>
              </a:rPr>
              <a:t>单指令流单数据流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SIMD </a:t>
            </a:r>
            <a:r>
              <a:rPr lang="en-US" altLang="zh-CN" sz="2800" dirty="0" smtClean="0">
                <a:ea typeface="宋体" panose="02010600030101010101" pitchFamily="2" charset="-122"/>
              </a:rPr>
              <a:t>(</a:t>
            </a:r>
            <a:r>
              <a:rPr lang="en-US" altLang="zh-CN" sz="2800" dirty="0" smtClean="0"/>
              <a:t>single instruction stream, multiple data stream</a:t>
            </a:r>
            <a:r>
              <a:rPr lang="en-US" altLang="zh-CN" sz="2800" dirty="0" smtClean="0">
                <a:ea typeface="宋体" panose="02010600030101010101" pitchFamily="2" charset="-122"/>
              </a:rPr>
              <a:t>)</a:t>
            </a:r>
          </a:p>
          <a:p>
            <a:r>
              <a:rPr lang="zh-CN" altLang="en-US" sz="2800" dirty="0" smtClean="0">
                <a:ea typeface="宋体" panose="02010600030101010101" pitchFamily="2" charset="-122"/>
              </a:rPr>
              <a:t>单指令流多数据流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宋体" panose="02010600030101010101" pitchFamily="2" charset="-122"/>
              </a:rPr>
              <a:t>向量机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宋体" panose="02010600030101010101" pitchFamily="2" charset="-122"/>
              </a:rPr>
              <a:t>多媒体扩展处理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ea typeface="宋体" panose="02010600030101010101" pitchFamily="2" charset="-122"/>
              </a:rPr>
              <a:t>GPU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ea typeface="宋体" panose="02010600030101010101" pitchFamily="2" charset="-122"/>
              </a:rPr>
              <a:t>MIMD </a:t>
            </a:r>
            <a:r>
              <a:rPr lang="en-US" altLang="zh-CN" sz="2800" dirty="0">
                <a:ea typeface="宋体" panose="02010600030101010101" pitchFamily="2" charset="-122"/>
              </a:rPr>
              <a:t>(</a:t>
            </a:r>
            <a:r>
              <a:rPr lang="en-US" altLang="zh-CN" sz="2800" dirty="0"/>
              <a:t>multiple instruction stream, multiple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data stream</a:t>
            </a:r>
            <a:r>
              <a:rPr lang="en-US" altLang="zh-CN" sz="2800" dirty="0" smtClean="0">
                <a:ea typeface="宋体" panose="02010600030101010101" pitchFamily="2" charset="-122"/>
              </a:rPr>
              <a:t>)</a:t>
            </a:r>
          </a:p>
          <a:p>
            <a:r>
              <a:rPr lang="zh-CN" altLang="en-US" sz="2800" dirty="0" smtClean="0">
                <a:ea typeface="宋体" panose="02010600030101010101" pitchFamily="2" charset="-122"/>
              </a:rPr>
              <a:t>多指令流多数据流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宋体" panose="02010600030101010101" pitchFamily="2" charset="-122"/>
              </a:rPr>
              <a:t>紧</a:t>
            </a:r>
            <a:r>
              <a:rPr lang="zh-CN" altLang="en-US" sz="2400" dirty="0" smtClean="0">
                <a:ea typeface="宋体" panose="02010600030101010101" pitchFamily="2" charset="-122"/>
              </a:rPr>
              <a:t>耦合</a:t>
            </a:r>
            <a:r>
              <a:rPr lang="en-US" altLang="zh-CN" sz="2400" dirty="0" smtClean="0">
                <a:ea typeface="宋体" panose="02010600030101010101" pitchFamily="2" charset="-122"/>
              </a:rPr>
              <a:t>MIMD: SMP</a:t>
            </a:r>
            <a:r>
              <a:rPr lang="zh-CN" altLang="en-US" sz="2400" dirty="0" smtClean="0">
                <a:ea typeface="宋体" panose="02010600030101010101" pitchFamily="2" charset="-122"/>
              </a:rPr>
              <a:t>、</a:t>
            </a:r>
            <a:r>
              <a:rPr lang="en-US" altLang="zh-CN" sz="2400" dirty="0" smtClean="0">
                <a:ea typeface="宋体" panose="02010600030101010101" pitchFamily="2" charset="-122"/>
              </a:rPr>
              <a:t>DSM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宋体" panose="02010600030101010101" pitchFamily="2" charset="-122"/>
              </a:rPr>
              <a:t>松散耦合</a:t>
            </a:r>
            <a:r>
              <a:rPr lang="en-US" altLang="zh-CN" sz="2400" dirty="0" smtClean="0">
                <a:ea typeface="宋体" panose="02010600030101010101" pitchFamily="2" charset="-122"/>
              </a:rPr>
              <a:t>MIMD: </a:t>
            </a:r>
            <a:r>
              <a:rPr lang="zh-CN" altLang="en-US" sz="2400" dirty="0" smtClean="0">
                <a:ea typeface="宋体" panose="02010600030101010101" pitchFamily="2" charset="-122"/>
              </a:rPr>
              <a:t>机群</a:t>
            </a:r>
            <a:r>
              <a:rPr lang="en-US" altLang="zh-CN" sz="2400" dirty="0" smtClean="0">
                <a:ea typeface="宋体" panose="02010600030101010101" pitchFamily="2" charset="-122"/>
              </a:rPr>
              <a:t>cluster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ea typeface="宋体" panose="02010600030101010101" pitchFamily="2" charset="-122"/>
              </a:rPr>
              <a:t>MISD (</a:t>
            </a:r>
            <a:r>
              <a:rPr lang="en-US" altLang="zh-CN" sz="2800" dirty="0"/>
              <a:t>multiple instruction stream, single data stream</a:t>
            </a:r>
            <a:r>
              <a:rPr lang="en-US" altLang="zh-CN" sz="2800" dirty="0" smtClean="0">
                <a:ea typeface="宋体" panose="02010600030101010101" pitchFamily="2" charset="-122"/>
              </a:rPr>
              <a:t>)</a:t>
            </a:r>
          </a:p>
          <a:p>
            <a:r>
              <a:rPr lang="zh-CN" altLang="en-US" sz="2800" dirty="0" smtClean="0">
                <a:ea typeface="宋体" panose="02010600030101010101" pitchFamily="2" charset="-122"/>
              </a:rPr>
              <a:t>多指令流单数据流    数据流处理机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宋体" panose="02010600030101010101" pitchFamily="2" charset="-122"/>
              </a:rPr>
              <a:t>无商业产品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6062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3168</Words>
  <Application>Microsoft Office PowerPoint</Application>
  <PresentationFormat>全屏显示(4:3)</PresentationFormat>
  <Paragraphs>483</Paragraphs>
  <Slides>52</Slides>
  <Notes>5</Notes>
  <HiddenSlides>2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仿宋</vt:lpstr>
      <vt:lpstr>黑体</vt:lpstr>
      <vt:lpstr>楷体_GB2312</vt:lpstr>
      <vt:lpstr>宋体</vt:lpstr>
      <vt:lpstr>Arial</vt:lpstr>
      <vt:lpstr>Arial Black</vt:lpstr>
      <vt:lpstr>Calibri</vt:lpstr>
      <vt:lpstr>Cambria Math</vt:lpstr>
      <vt:lpstr>Times New Roman</vt:lpstr>
      <vt:lpstr>Wingdings</vt:lpstr>
      <vt:lpstr>默认设计模板</vt:lpstr>
      <vt:lpstr>第1章 量化分析设计基础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aaa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量化分析设计的基础</dc:title>
  <dc:creator>a</dc:creator>
  <cp:lastModifiedBy>a</cp:lastModifiedBy>
  <cp:revision>277</cp:revision>
  <dcterms:created xsi:type="dcterms:W3CDTF">2021-08-20T13:01:56Z</dcterms:created>
  <dcterms:modified xsi:type="dcterms:W3CDTF">2023-09-05T05:21:17Z</dcterms:modified>
</cp:coreProperties>
</file>